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diagrams/data1.xml" ContentType="application/vnd.openxmlformats-officedocument.drawingml.diagramData+xml"/>
  <Override PartName="/ppt/presentation.xml" ContentType="application/vnd.openxmlformats-officedocument.presentationml.presentation.main+xml"/>
  <Override PartName="/ppt/slides/slide7.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6.xml" ContentType="application/vnd.openxmlformats-officedocument.presentationml.slideLayout+xml"/>
  <Override PartName="/ppt/notesSlides/notesSlide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diagrams/quickStyle1.xml" ContentType="application/vnd.openxmlformats-officedocument.drawingml.diagramStyle+xml"/>
  <Override PartName="/ppt/diagrams/layout1.xml" ContentType="application/vnd.openxmlformats-officedocument.drawingml.diagramLayout+xml"/>
  <Override PartName="/ppt/diagrams/drawing1.xml" ContentType="application/vnd.ms-office.drawingml.diagramDrawing+xml"/>
  <Override PartName="/ppt/diagrams/colors1.xml" ContentType="application/vnd.openxmlformats-officedocument.drawingml.diagramColors+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15"/>
  </p:notesMasterIdLst>
  <p:sldIdLst>
    <p:sldId id="268" r:id="rId2"/>
    <p:sldId id="278" r:id="rId3"/>
    <p:sldId id="269" r:id="rId4"/>
    <p:sldId id="270" r:id="rId5"/>
    <p:sldId id="271" r:id="rId6"/>
    <p:sldId id="279" r:id="rId7"/>
    <p:sldId id="280" r:id="rId8"/>
    <p:sldId id="275" r:id="rId9"/>
    <p:sldId id="283" r:id="rId10"/>
    <p:sldId id="281" r:id="rId11"/>
    <p:sldId id="276" r:id="rId12"/>
    <p:sldId id="277" r:id="rId13"/>
    <p:sldId id="282"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6085" autoAdjust="0"/>
  </p:normalViewPr>
  <p:slideViewPr>
    <p:cSldViewPr snapToGrid="0">
      <p:cViewPr varScale="1">
        <p:scale>
          <a:sx n="56" d="100"/>
          <a:sy n="56" d="100"/>
        </p:scale>
        <p:origin x="1830" y="60"/>
      </p:cViewPr>
      <p:guideLst/>
    </p:cSldViewPr>
  </p:slideViewPr>
  <p:notesTextViewPr>
    <p:cViewPr>
      <p:scale>
        <a:sx n="1" d="1"/>
        <a:sy n="1" d="1"/>
      </p:scale>
      <p:origin x="0" y="0"/>
    </p:cViewPr>
  </p:notesTextViewPr>
  <p:notesViewPr>
    <p:cSldViewPr snapToGrid="0">
      <p:cViewPr varScale="1">
        <p:scale>
          <a:sx n="84" d="100"/>
          <a:sy n="84" d="100"/>
        </p:scale>
        <p:origin x="299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8F5F0C-B3F3-44EF-849B-47878400D2C4}" type="doc">
      <dgm:prSet loTypeId="urn:microsoft.com/office/officeart/2005/8/layout/pyramid1" loCatId="pyramid" qsTypeId="urn:microsoft.com/office/officeart/2005/8/quickstyle/3d2" qsCatId="3D" csTypeId="urn:microsoft.com/office/officeart/2005/8/colors/colorful1" csCatId="colorful" phldr="1"/>
      <dgm:spPr/>
    </dgm:pt>
    <dgm:pt modelId="{2498B4D1-92FC-4F46-BBED-CF0DD97FCB73}">
      <dgm:prSet phldrT="[Text]" custT="1"/>
      <dgm:spPr/>
      <dgm:t>
        <a:bodyPr/>
        <a:lstStyle/>
        <a:p>
          <a:r>
            <a:rPr lang="en-US" sz="2000" b="1">
              <a:latin typeface="Georgia" panose="02040502050405020303" pitchFamily="18" charset="0"/>
            </a:rPr>
            <a:t>Scope</a:t>
          </a:r>
        </a:p>
      </dgm:t>
    </dgm:pt>
    <dgm:pt modelId="{7654BF78-72ED-45B4-B24D-4B5F49536693}" type="parTrans" cxnId="{0F8947A3-F129-4317-9FC5-15D1915D7033}">
      <dgm:prSet/>
      <dgm:spPr/>
      <dgm:t>
        <a:bodyPr/>
        <a:lstStyle/>
        <a:p>
          <a:endParaRPr lang="en-US"/>
        </a:p>
      </dgm:t>
    </dgm:pt>
    <dgm:pt modelId="{73195959-7C0E-44D5-895A-78A5B08B9116}" type="sibTrans" cxnId="{0F8947A3-F129-4317-9FC5-15D1915D7033}">
      <dgm:prSet/>
      <dgm:spPr/>
      <dgm:t>
        <a:bodyPr/>
        <a:lstStyle/>
        <a:p>
          <a:endParaRPr lang="en-US"/>
        </a:p>
      </dgm:t>
    </dgm:pt>
    <dgm:pt modelId="{FFDD00D8-89E9-4A00-95F5-657E9616306A}">
      <dgm:prSet phldrT="[Text]" custT="1"/>
      <dgm:spPr/>
      <dgm:t>
        <a:bodyPr/>
        <a:lstStyle/>
        <a:p>
          <a:r>
            <a:rPr lang="en-US" sz="2000" b="1" dirty="0" smtClean="0">
              <a:latin typeface="Georgia" panose="02040502050405020303" pitchFamily="18" charset="0"/>
            </a:rPr>
            <a:t>PROJECT INITIATION</a:t>
          </a:r>
          <a:endParaRPr lang="en-US" sz="2000" b="1" dirty="0">
            <a:latin typeface="Georgia" panose="02040502050405020303" pitchFamily="18" charset="0"/>
          </a:endParaRPr>
        </a:p>
      </dgm:t>
    </dgm:pt>
    <dgm:pt modelId="{20BF6C08-130E-4F3F-B9B6-CB0F9F8766A4}" type="parTrans" cxnId="{CEB5D55A-25E8-474F-89CB-E67153AF3EA7}">
      <dgm:prSet/>
      <dgm:spPr/>
      <dgm:t>
        <a:bodyPr/>
        <a:lstStyle/>
        <a:p>
          <a:endParaRPr lang="en-US"/>
        </a:p>
      </dgm:t>
    </dgm:pt>
    <dgm:pt modelId="{1C42A761-2F50-446C-B4AF-110113DAF445}" type="sibTrans" cxnId="{CEB5D55A-25E8-474F-89CB-E67153AF3EA7}">
      <dgm:prSet/>
      <dgm:spPr/>
      <dgm:t>
        <a:bodyPr/>
        <a:lstStyle/>
        <a:p>
          <a:endParaRPr lang="en-US"/>
        </a:p>
      </dgm:t>
    </dgm:pt>
    <dgm:pt modelId="{78F9E4A6-0BF5-4EF4-BACA-5CC39E154F42}">
      <dgm:prSet phldrT="[Text]" custT="1"/>
      <dgm:spPr/>
      <dgm:t>
        <a:bodyPr/>
        <a:lstStyle/>
        <a:p>
          <a:r>
            <a:rPr lang="en-US" sz="2000" b="1" dirty="0">
              <a:latin typeface="Georgia" panose="02040502050405020303" pitchFamily="18" charset="0"/>
            </a:rPr>
            <a:t>Data Gathering</a:t>
          </a:r>
        </a:p>
      </dgm:t>
    </dgm:pt>
    <dgm:pt modelId="{3E7512CB-9CB4-4908-A731-DA7A65151E34}" type="parTrans" cxnId="{15DA8D10-5FB6-4613-94FB-E021C11BE214}">
      <dgm:prSet/>
      <dgm:spPr/>
      <dgm:t>
        <a:bodyPr/>
        <a:lstStyle/>
        <a:p>
          <a:endParaRPr lang="en-US"/>
        </a:p>
      </dgm:t>
    </dgm:pt>
    <dgm:pt modelId="{19DF506A-21C1-4DD1-AE79-E1CDCE61276C}" type="sibTrans" cxnId="{15DA8D10-5FB6-4613-94FB-E021C11BE214}">
      <dgm:prSet/>
      <dgm:spPr/>
      <dgm:t>
        <a:bodyPr/>
        <a:lstStyle/>
        <a:p>
          <a:endParaRPr lang="en-US"/>
        </a:p>
      </dgm:t>
    </dgm:pt>
    <dgm:pt modelId="{3E67370F-01CE-4637-9B4C-C95015D8DEBD}">
      <dgm:prSet phldrT="[Text]" custT="1"/>
      <dgm:spPr/>
      <dgm:t>
        <a:bodyPr/>
        <a:lstStyle/>
        <a:p>
          <a:r>
            <a:rPr lang="en-US" sz="1500" b="1" dirty="0">
              <a:latin typeface="Georgia" panose="02040502050405020303" pitchFamily="18" charset="0"/>
            </a:rPr>
            <a:t>Resource Determination</a:t>
          </a:r>
        </a:p>
      </dgm:t>
    </dgm:pt>
    <dgm:pt modelId="{78E3BBD1-208C-4E97-A02B-8CC9FCCBA87A}" type="parTrans" cxnId="{901690C5-5259-4CFD-BA60-43242F1E6780}">
      <dgm:prSet/>
      <dgm:spPr/>
      <dgm:t>
        <a:bodyPr/>
        <a:lstStyle/>
        <a:p>
          <a:endParaRPr lang="en-US"/>
        </a:p>
      </dgm:t>
    </dgm:pt>
    <dgm:pt modelId="{E4E88CF0-C9EF-45F6-A451-01D3CD1F85DD}" type="sibTrans" cxnId="{901690C5-5259-4CFD-BA60-43242F1E6780}">
      <dgm:prSet/>
      <dgm:spPr/>
      <dgm:t>
        <a:bodyPr/>
        <a:lstStyle/>
        <a:p>
          <a:endParaRPr lang="en-US"/>
        </a:p>
      </dgm:t>
    </dgm:pt>
    <dgm:pt modelId="{885DF75B-983D-40B3-BDCA-9B330EA53C94}">
      <dgm:prSet phldrT="[Text]" custT="1"/>
      <dgm:spPr/>
      <dgm:t>
        <a:bodyPr/>
        <a:lstStyle/>
        <a:p>
          <a:r>
            <a:rPr lang="en-US" sz="2000" b="1">
              <a:latin typeface="Georgia" panose="02040502050405020303" pitchFamily="18" charset="0"/>
            </a:rPr>
            <a:t>Purpose</a:t>
          </a:r>
        </a:p>
      </dgm:t>
    </dgm:pt>
    <dgm:pt modelId="{EFADE640-AD28-4055-A5C0-7FAB65CB23B7}" type="parTrans" cxnId="{D852B53F-C6C5-4F9A-9B4D-F8EC6DFCEC9C}">
      <dgm:prSet/>
      <dgm:spPr/>
      <dgm:t>
        <a:bodyPr/>
        <a:lstStyle/>
        <a:p>
          <a:endParaRPr lang="en-US"/>
        </a:p>
      </dgm:t>
    </dgm:pt>
    <dgm:pt modelId="{FA5B2E2D-4B17-40C3-8A2E-00D71FA954C8}" type="sibTrans" cxnId="{D852B53F-C6C5-4F9A-9B4D-F8EC6DFCEC9C}">
      <dgm:prSet/>
      <dgm:spPr/>
      <dgm:t>
        <a:bodyPr/>
        <a:lstStyle/>
        <a:p>
          <a:endParaRPr lang="en-US"/>
        </a:p>
      </dgm:t>
    </dgm:pt>
    <dgm:pt modelId="{D0957287-D19E-478F-90F4-B97A3EDFB18D}">
      <dgm:prSet phldrT="[Text]" custT="1"/>
      <dgm:spPr/>
      <dgm:t>
        <a:bodyPr/>
        <a:lstStyle/>
        <a:p>
          <a:r>
            <a:rPr lang="en-US" sz="2000" b="1" dirty="0">
              <a:latin typeface="Georgia" panose="02040502050405020303" pitchFamily="18" charset="0"/>
            </a:rPr>
            <a:t>Specific Data of Needs</a:t>
          </a:r>
        </a:p>
      </dgm:t>
    </dgm:pt>
    <dgm:pt modelId="{F686E5A4-6210-4BF6-8E87-70A4DF058E4E}" type="parTrans" cxnId="{9F41F998-DDC5-4FDD-BE47-E5E70E8A86AA}">
      <dgm:prSet/>
      <dgm:spPr/>
      <dgm:t>
        <a:bodyPr/>
        <a:lstStyle/>
        <a:p>
          <a:endParaRPr lang="en-US"/>
        </a:p>
      </dgm:t>
    </dgm:pt>
    <dgm:pt modelId="{48E8691D-D6C9-4731-B68F-978767C79C66}" type="sibTrans" cxnId="{9F41F998-DDC5-4FDD-BE47-E5E70E8A86AA}">
      <dgm:prSet/>
      <dgm:spPr/>
      <dgm:t>
        <a:bodyPr/>
        <a:lstStyle/>
        <a:p>
          <a:endParaRPr lang="en-US"/>
        </a:p>
      </dgm:t>
    </dgm:pt>
    <dgm:pt modelId="{2FAE4ABE-B4C5-4F35-B895-5F1A0FBE4822}">
      <dgm:prSet phldrT="[Text]" custT="1"/>
      <dgm:spPr/>
      <dgm:t>
        <a:bodyPr/>
        <a:lstStyle/>
        <a:p>
          <a:r>
            <a:rPr lang="en-US" sz="1800" b="1" dirty="0">
              <a:latin typeface="Georgia" panose="02040502050405020303" pitchFamily="18" charset="0"/>
            </a:rPr>
            <a:t>Sched. &amp; Est.</a:t>
          </a:r>
        </a:p>
      </dgm:t>
    </dgm:pt>
    <dgm:pt modelId="{D31ED8BF-CFB7-4140-930A-948789FF8048}" type="parTrans" cxnId="{47ACCAE7-5588-4E96-AA76-9A3D08F525C5}">
      <dgm:prSet/>
      <dgm:spPr/>
      <dgm:t>
        <a:bodyPr/>
        <a:lstStyle/>
        <a:p>
          <a:endParaRPr lang="en-US"/>
        </a:p>
      </dgm:t>
    </dgm:pt>
    <dgm:pt modelId="{5AD0A933-3E40-4761-B765-0DDB16C8EAEB}" type="sibTrans" cxnId="{47ACCAE7-5588-4E96-AA76-9A3D08F525C5}">
      <dgm:prSet/>
      <dgm:spPr/>
      <dgm:t>
        <a:bodyPr/>
        <a:lstStyle/>
        <a:p>
          <a:endParaRPr lang="en-US"/>
        </a:p>
      </dgm:t>
    </dgm:pt>
    <dgm:pt modelId="{EBD9332C-7754-4294-9631-E5FD1ECBB0AE}" type="pres">
      <dgm:prSet presAssocID="{558F5F0C-B3F3-44EF-849B-47878400D2C4}" presName="Name0" presStyleCnt="0">
        <dgm:presLayoutVars>
          <dgm:dir/>
          <dgm:animLvl val="lvl"/>
          <dgm:resizeHandles val="exact"/>
        </dgm:presLayoutVars>
      </dgm:prSet>
      <dgm:spPr/>
    </dgm:pt>
    <dgm:pt modelId="{8CFE880B-9743-4874-9E68-90B3D9291FB4}" type="pres">
      <dgm:prSet presAssocID="{2FAE4ABE-B4C5-4F35-B895-5F1A0FBE4822}" presName="Name8" presStyleCnt="0"/>
      <dgm:spPr/>
    </dgm:pt>
    <dgm:pt modelId="{C5E2AD1D-965C-4393-BC6D-D09038B817EE}" type="pres">
      <dgm:prSet presAssocID="{2FAE4ABE-B4C5-4F35-B895-5F1A0FBE4822}" presName="level" presStyleLbl="node1" presStyleIdx="0" presStyleCnt="7" custScaleX="102756" custScaleY="126757">
        <dgm:presLayoutVars>
          <dgm:chMax val="1"/>
          <dgm:bulletEnabled val="1"/>
        </dgm:presLayoutVars>
      </dgm:prSet>
      <dgm:spPr/>
      <dgm:t>
        <a:bodyPr/>
        <a:lstStyle/>
        <a:p>
          <a:endParaRPr lang="en-US"/>
        </a:p>
      </dgm:t>
    </dgm:pt>
    <dgm:pt modelId="{B18C224A-9FEB-4851-BC1E-A494CF8B4E10}" type="pres">
      <dgm:prSet presAssocID="{2FAE4ABE-B4C5-4F35-B895-5F1A0FBE4822}" presName="levelTx" presStyleLbl="revTx" presStyleIdx="0" presStyleCnt="0">
        <dgm:presLayoutVars>
          <dgm:chMax val="1"/>
          <dgm:bulletEnabled val="1"/>
        </dgm:presLayoutVars>
      </dgm:prSet>
      <dgm:spPr/>
      <dgm:t>
        <a:bodyPr/>
        <a:lstStyle/>
        <a:p>
          <a:endParaRPr lang="en-US"/>
        </a:p>
      </dgm:t>
    </dgm:pt>
    <dgm:pt modelId="{0E5851B2-35DF-442F-9DC5-0144F45A3CAB}" type="pres">
      <dgm:prSet presAssocID="{2498B4D1-92FC-4F46-BBED-CF0DD97FCB73}" presName="Name8" presStyleCnt="0"/>
      <dgm:spPr/>
    </dgm:pt>
    <dgm:pt modelId="{479507C0-F9DA-42E6-98F8-9CDE843E0ED7}" type="pres">
      <dgm:prSet presAssocID="{2498B4D1-92FC-4F46-BBED-CF0DD97FCB73}" presName="level" presStyleLbl="node1" presStyleIdx="1" presStyleCnt="7">
        <dgm:presLayoutVars>
          <dgm:chMax val="1"/>
          <dgm:bulletEnabled val="1"/>
        </dgm:presLayoutVars>
      </dgm:prSet>
      <dgm:spPr/>
      <dgm:t>
        <a:bodyPr/>
        <a:lstStyle/>
        <a:p>
          <a:endParaRPr lang="en-US"/>
        </a:p>
      </dgm:t>
    </dgm:pt>
    <dgm:pt modelId="{97506622-30B0-427B-A25A-16446556BCFE}" type="pres">
      <dgm:prSet presAssocID="{2498B4D1-92FC-4F46-BBED-CF0DD97FCB73}" presName="levelTx" presStyleLbl="revTx" presStyleIdx="0" presStyleCnt="0">
        <dgm:presLayoutVars>
          <dgm:chMax val="1"/>
          <dgm:bulletEnabled val="1"/>
        </dgm:presLayoutVars>
      </dgm:prSet>
      <dgm:spPr/>
      <dgm:t>
        <a:bodyPr/>
        <a:lstStyle/>
        <a:p>
          <a:endParaRPr lang="en-US"/>
        </a:p>
      </dgm:t>
    </dgm:pt>
    <dgm:pt modelId="{E773B91C-0734-45CD-84C2-F59A0B4BDE72}" type="pres">
      <dgm:prSet presAssocID="{3E67370F-01CE-4637-9B4C-C95015D8DEBD}" presName="Name8" presStyleCnt="0"/>
      <dgm:spPr/>
    </dgm:pt>
    <dgm:pt modelId="{687198CF-95AF-46A3-AF95-641DC3F90658}" type="pres">
      <dgm:prSet presAssocID="{3E67370F-01CE-4637-9B4C-C95015D8DEBD}" presName="level" presStyleLbl="node1" presStyleIdx="2" presStyleCnt="7" custScaleX="99788" custScaleY="132410">
        <dgm:presLayoutVars>
          <dgm:chMax val="1"/>
          <dgm:bulletEnabled val="1"/>
        </dgm:presLayoutVars>
      </dgm:prSet>
      <dgm:spPr/>
      <dgm:t>
        <a:bodyPr/>
        <a:lstStyle/>
        <a:p>
          <a:endParaRPr lang="en-US"/>
        </a:p>
      </dgm:t>
    </dgm:pt>
    <dgm:pt modelId="{DB5AEEDA-79CC-48B4-9B27-6EC69022F9A5}" type="pres">
      <dgm:prSet presAssocID="{3E67370F-01CE-4637-9B4C-C95015D8DEBD}" presName="levelTx" presStyleLbl="revTx" presStyleIdx="0" presStyleCnt="0">
        <dgm:presLayoutVars>
          <dgm:chMax val="1"/>
          <dgm:bulletEnabled val="1"/>
        </dgm:presLayoutVars>
      </dgm:prSet>
      <dgm:spPr/>
      <dgm:t>
        <a:bodyPr/>
        <a:lstStyle/>
        <a:p>
          <a:endParaRPr lang="en-US"/>
        </a:p>
      </dgm:t>
    </dgm:pt>
    <dgm:pt modelId="{4C88A08F-C872-4FFD-8207-FBC64BD2FBDB}" type="pres">
      <dgm:prSet presAssocID="{885DF75B-983D-40B3-BDCA-9B330EA53C94}" presName="Name8" presStyleCnt="0"/>
      <dgm:spPr/>
    </dgm:pt>
    <dgm:pt modelId="{194634A7-0BFC-4CA4-A38A-A31D041052B0}" type="pres">
      <dgm:prSet presAssocID="{885DF75B-983D-40B3-BDCA-9B330EA53C94}" presName="level" presStyleLbl="node1" presStyleIdx="3" presStyleCnt="7">
        <dgm:presLayoutVars>
          <dgm:chMax val="1"/>
          <dgm:bulletEnabled val="1"/>
        </dgm:presLayoutVars>
      </dgm:prSet>
      <dgm:spPr/>
      <dgm:t>
        <a:bodyPr/>
        <a:lstStyle/>
        <a:p>
          <a:endParaRPr lang="en-US"/>
        </a:p>
      </dgm:t>
    </dgm:pt>
    <dgm:pt modelId="{D8DB8112-AA7E-48B1-BEC4-CA3B4795C51F}" type="pres">
      <dgm:prSet presAssocID="{885DF75B-983D-40B3-BDCA-9B330EA53C94}" presName="levelTx" presStyleLbl="revTx" presStyleIdx="0" presStyleCnt="0">
        <dgm:presLayoutVars>
          <dgm:chMax val="1"/>
          <dgm:bulletEnabled val="1"/>
        </dgm:presLayoutVars>
      </dgm:prSet>
      <dgm:spPr/>
      <dgm:t>
        <a:bodyPr/>
        <a:lstStyle/>
        <a:p>
          <a:endParaRPr lang="en-US"/>
        </a:p>
      </dgm:t>
    </dgm:pt>
    <dgm:pt modelId="{E711F43A-3AD9-43A5-A551-E0FCCDF6B65E}" type="pres">
      <dgm:prSet presAssocID="{D0957287-D19E-478F-90F4-B97A3EDFB18D}" presName="Name8" presStyleCnt="0"/>
      <dgm:spPr/>
    </dgm:pt>
    <dgm:pt modelId="{25EAEB56-168F-463B-BC08-51AC8D1E297A}" type="pres">
      <dgm:prSet presAssocID="{D0957287-D19E-478F-90F4-B97A3EDFB18D}" presName="level" presStyleLbl="node1" presStyleIdx="4" presStyleCnt="7">
        <dgm:presLayoutVars>
          <dgm:chMax val="1"/>
          <dgm:bulletEnabled val="1"/>
        </dgm:presLayoutVars>
      </dgm:prSet>
      <dgm:spPr/>
      <dgm:t>
        <a:bodyPr/>
        <a:lstStyle/>
        <a:p>
          <a:endParaRPr lang="en-US"/>
        </a:p>
      </dgm:t>
    </dgm:pt>
    <dgm:pt modelId="{355C712D-45E8-4E82-9EED-31F13CDF460A}" type="pres">
      <dgm:prSet presAssocID="{D0957287-D19E-478F-90F4-B97A3EDFB18D}" presName="levelTx" presStyleLbl="revTx" presStyleIdx="0" presStyleCnt="0">
        <dgm:presLayoutVars>
          <dgm:chMax val="1"/>
          <dgm:bulletEnabled val="1"/>
        </dgm:presLayoutVars>
      </dgm:prSet>
      <dgm:spPr/>
      <dgm:t>
        <a:bodyPr/>
        <a:lstStyle/>
        <a:p>
          <a:endParaRPr lang="en-US"/>
        </a:p>
      </dgm:t>
    </dgm:pt>
    <dgm:pt modelId="{D01B006C-C283-43BA-AAF8-C6272083EAF8}" type="pres">
      <dgm:prSet presAssocID="{78F9E4A6-0BF5-4EF4-BACA-5CC39E154F42}" presName="Name8" presStyleCnt="0"/>
      <dgm:spPr/>
    </dgm:pt>
    <dgm:pt modelId="{5A31C155-0448-4BC6-B1D8-1F76FD81FF85}" type="pres">
      <dgm:prSet presAssocID="{78F9E4A6-0BF5-4EF4-BACA-5CC39E154F42}" presName="level" presStyleLbl="node1" presStyleIdx="5" presStyleCnt="7" custLinFactNeighborX="124">
        <dgm:presLayoutVars>
          <dgm:chMax val="1"/>
          <dgm:bulletEnabled val="1"/>
        </dgm:presLayoutVars>
      </dgm:prSet>
      <dgm:spPr/>
      <dgm:t>
        <a:bodyPr/>
        <a:lstStyle/>
        <a:p>
          <a:endParaRPr lang="en-US"/>
        </a:p>
      </dgm:t>
    </dgm:pt>
    <dgm:pt modelId="{A1DF8F88-63EF-4A5D-B6F8-20BD23B919D9}" type="pres">
      <dgm:prSet presAssocID="{78F9E4A6-0BF5-4EF4-BACA-5CC39E154F42}" presName="levelTx" presStyleLbl="revTx" presStyleIdx="0" presStyleCnt="0">
        <dgm:presLayoutVars>
          <dgm:chMax val="1"/>
          <dgm:bulletEnabled val="1"/>
        </dgm:presLayoutVars>
      </dgm:prSet>
      <dgm:spPr/>
      <dgm:t>
        <a:bodyPr/>
        <a:lstStyle/>
        <a:p>
          <a:endParaRPr lang="en-US"/>
        </a:p>
      </dgm:t>
    </dgm:pt>
    <dgm:pt modelId="{71F5A005-BF02-410E-A314-D46007C3D7BE}" type="pres">
      <dgm:prSet presAssocID="{FFDD00D8-89E9-4A00-95F5-657E9616306A}" presName="Name8" presStyleCnt="0"/>
      <dgm:spPr/>
    </dgm:pt>
    <dgm:pt modelId="{E46D781B-801F-4147-951A-459ADD749008}" type="pres">
      <dgm:prSet presAssocID="{FFDD00D8-89E9-4A00-95F5-657E9616306A}" presName="level" presStyleLbl="node1" presStyleIdx="6" presStyleCnt="7">
        <dgm:presLayoutVars>
          <dgm:chMax val="1"/>
          <dgm:bulletEnabled val="1"/>
        </dgm:presLayoutVars>
      </dgm:prSet>
      <dgm:spPr/>
      <dgm:t>
        <a:bodyPr/>
        <a:lstStyle/>
        <a:p>
          <a:endParaRPr lang="en-US"/>
        </a:p>
      </dgm:t>
    </dgm:pt>
    <dgm:pt modelId="{C40B7AA3-873B-4897-B2EE-239238E24AED}" type="pres">
      <dgm:prSet presAssocID="{FFDD00D8-89E9-4A00-95F5-657E9616306A}" presName="levelTx" presStyleLbl="revTx" presStyleIdx="0" presStyleCnt="0">
        <dgm:presLayoutVars>
          <dgm:chMax val="1"/>
          <dgm:bulletEnabled val="1"/>
        </dgm:presLayoutVars>
      </dgm:prSet>
      <dgm:spPr/>
      <dgm:t>
        <a:bodyPr/>
        <a:lstStyle/>
        <a:p>
          <a:endParaRPr lang="en-US"/>
        </a:p>
      </dgm:t>
    </dgm:pt>
  </dgm:ptLst>
  <dgm:cxnLst>
    <dgm:cxn modelId="{E3103746-A412-4CC6-8FA8-040506AB289E}" type="presOf" srcId="{3E67370F-01CE-4637-9B4C-C95015D8DEBD}" destId="{687198CF-95AF-46A3-AF95-641DC3F90658}" srcOrd="0" destOrd="0" presId="urn:microsoft.com/office/officeart/2005/8/layout/pyramid1"/>
    <dgm:cxn modelId="{1A2093F0-840B-4883-9F67-4AD3C45F4481}" type="presOf" srcId="{D0957287-D19E-478F-90F4-B97A3EDFB18D}" destId="{25EAEB56-168F-463B-BC08-51AC8D1E297A}" srcOrd="0" destOrd="0" presId="urn:microsoft.com/office/officeart/2005/8/layout/pyramid1"/>
    <dgm:cxn modelId="{D6A3AC8C-AC10-403C-8A6C-DDC8215052AD}" type="presOf" srcId="{D0957287-D19E-478F-90F4-B97A3EDFB18D}" destId="{355C712D-45E8-4E82-9EED-31F13CDF460A}" srcOrd="1" destOrd="0" presId="urn:microsoft.com/office/officeart/2005/8/layout/pyramid1"/>
    <dgm:cxn modelId="{9EA80C78-9C14-457F-B2FD-ABF9453A5AC8}" type="presOf" srcId="{885DF75B-983D-40B3-BDCA-9B330EA53C94}" destId="{194634A7-0BFC-4CA4-A38A-A31D041052B0}" srcOrd="0" destOrd="0" presId="urn:microsoft.com/office/officeart/2005/8/layout/pyramid1"/>
    <dgm:cxn modelId="{018C3C58-039B-4668-9E67-3D36CFDE198E}" type="presOf" srcId="{2498B4D1-92FC-4F46-BBED-CF0DD97FCB73}" destId="{479507C0-F9DA-42E6-98F8-9CDE843E0ED7}" srcOrd="0" destOrd="0" presId="urn:microsoft.com/office/officeart/2005/8/layout/pyramid1"/>
    <dgm:cxn modelId="{EAFF493D-328E-4966-BA78-25E073B873BD}" type="presOf" srcId="{FFDD00D8-89E9-4A00-95F5-657E9616306A}" destId="{E46D781B-801F-4147-951A-459ADD749008}" srcOrd="0" destOrd="0" presId="urn:microsoft.com/office/officeart/2005/8/layout/pyramid1"/>
    <dgm:cxn modelId="{901690C5-5259-4CFD-BA60-43242F1E6780}" srcId="{558F5F0C-B3F3-44EF-849B-47878400D2C4}" destId="{3E67370F-01CE-4637-9B4C-C95015D8DEBD}" srcOrd="2" destOrd="0" parTransId="{78E3BBD1-208C-4E97-A02B-8CC9FCCBA87A}" sibTransId="{E4E88CF0-C9EF-45F6-A451-01D3CD1F85DD}"/>
    <dgm:cxn modelId="{77BE7ED7-532B-492A-8652-C31EC1B73FA0}" type="presOf" srcId="{2FAE4ABE-B4C5-4F35-B895-5F1A0FBE4822}" destId="{B18C224A-9FEB-4851-BC1E-A494CF8B4E10}" srcOrd="1" destOrd="0" presId="urn:microsoft.com/office/officeart/2005/8/layout/pyramid1"/>
    <dgm:cxn modelId="{E0F3270B-C752-4A24-8B1D-A208B1FD2686}" type="presOf" srcId="{78F9E4A6-0BF5-4EF4-BACA-5CC39E154F42}" destId="{A1DF8F88-63EF-4A5D-B6F8-20BD23B919D9}" srcOrd="1" destOrd="0" presId="urn:microsoft.com/office/officeart/2005/8/layout/pyramid1"/>
    <dgm:cxn modelId="{C00E8F05-580C-467F-9DF5-93834CEFAC28}" type="presOf" srcId="{885DF75B-983D-40B3-BDCA-9B330EA53C94}" destId="{D8DB8112-AA7E-48B1-BEC4-CA3B4795C51F}" srcOrd="1" destOrd="0" presId="urn:microsoft.com/office/officeart/2005/8/layout/pyramid1"/>
    <dgm:cxn modelId="{259A7CC3-FF50-4EC4-8724-EDBCF7343FF8}" type="presOf" srcId="{78F9E4A6-0BF5-4EF4-BACA-5CC39E154F42}" destId="{5A31C155-0448-4BC6-B1D8-1F76FD81FF85}" srcOrd="0" destOrd="0" presId="urn:microsoft.com/office/officeart/2005/8/layout/pyramid1"/>
    <dgm:cxn modelId="{0F8947A3-F129-4317-9FC5-15D1915D7033}" srcId="{558F5F0C-B3F3-44EF-849B-47878400D2C4}" destId="{2498B4D1-92FC-4F46-BBED-CF0DD97FCB73}" srcOrd="1" destOrd="0" parTransId="{7654BF78-72ED-45B4-B24D-4B5F49536693}" sibTransId="{73195959-7C0E-44D5-895A-78A5B08B9116}"/>
    <dgm:cxn modelId="{15DA8D10-5FB6-4613-94FB-E021C11BE214}" srcId="{558F5F0C-B3F3-44EF-849B-47878400D2C4}" destId="{78F9E4A6-0BF5-4EF4-BACA-5CC39E154F42}" srcOrd="5" destOrd="0" parTransId="{3E7512CB-9CB4-4908-A731-DA7A65151E34}" sibTransId="{19DF506A-21C1-4DD1-AE79-E1CDCE61276C}"/>
    <dgm:cxn modelId="{679A70AC-FA8B-42BC-A7EB-F989DEA10877}" type="presOf" srcId="{2498B4D1-92FC-4F46-BBED-CF0DD97FCB73}" destId="{97506622-30B0-427B-A25A-16446556BCFE}" srcOrd="1" destOrd="0" presId="urn:microsoft.com/office/officeart/2005/8/layout/pyramid1"/>
    <dgm:cxn modelId="{618CDDE8-C4C3-41B9-899B-BBFE4FE92813}" type="presOf" srcId="{3E67370F-01CE-4637-9B4C-C95015D8DEBD}" destId="{DB5AEEDA-79CC-48B4-9B27-6EC69022F9A5}" srcOrd="1" destOrd="0" presId="urn:microsoft.com/office/officeart/2005/8/layout/pyramid1"/>
    <dgm:cxn modelId="{9F41F998-DDC5-4FDD-BE47-E5E70E8A86AA}" srcId="{558F5F0C-B3F3-44EF-849B-47878400D2C4}" destId="{D0957287-D19E-478F-90F4-B97A3EDFB18D}" srcOrd="4" destOrd="0" parTransId="{F686E5A4-6210-4BF6-8E87-70A4DF058E4E}" sibTransId="{48E8691D-D6C9-4731-B68F-978767C79C66}"/>
    <dgm:cxn modelId="{C014312C-0AB3-40E8-AED8-CDA6BFA8B8A0}" type="presOf" srcId="{558F5F0C-B3F3-44EF-849B-47878400D2C4}" destId="{EBD9332C-7754-4294-9631-E5FD1ECBB0AE}" srcOrd="0" destOrd="0" presId="urn:microsoft.com/office/officeart/2005/8/layout/pyramid1"/>
    <dgm:cxn modelId="{C7708C77-D6F4-4700-8221-78424B087588}" type="presOf" srcId="{FFDD00D8-89E9-4A00-95F5-657E9616306A}" destId="{C40B7AA3-873B-4897-B2EE-239238E24AED}" srcOrd="1" destOrd="0" presId="urn:microsoft.com/office/officeart/2005/8/layout/pyramid1"/>
    <dgm:cxn modelId="{D852B53F-C6C5-4F9A-9B4D-F8EC6DFCEC9C}" srcId="{558F5F0C-B3F3-44EF-849B-47878400D2C4}" destId="{885DF75B-983D-40B3-BDCA-9B330EA53C94}" srcOrd="3" destOrd="0" parTransId="{EFADE640-AD28-4055-A5C0-7FAB65CB23B7}" sibTransId="{FA5B2E2D-4B17-40C3-8A2E-00D71FA954C8}"/>
    <dgm:cxn modelId="{9F6E4DE2-487A-427F-82DD-D352C2348D7E}" type="presOf" srcId="{2FAE4ABE-B4C5-4F35-B895-5F1A0FBE4822}" destId="{C5E2AD1D-965C-4393-BC6D-D09038B817EE}" srcOrd="0" destOrd="0" presId="urn:microsoft.com/office/officeart/2005/8/layout/pyramid1"/>
    <dgm:cxn modelId="{47ACCAE7-5588-4E96-AA76-9A3D08F525C5}" srcId="{558F5F0C-B3F3-44EF-849B-47878400D2C4}" destId="{2FAE4ABE-B4C5-4F35-B895-5F1A0FBE4822}" srcOrd="0" destOrd="0" parTransId="{D31ED8BF-CFB7-4140-930A-948789FF8048}" sibTransId="{5AD0A933-3E40-4761-B765-0DDB16C8EAEB}"/>
    <dgm:cxn modelId="{CEB5D55A-25E8-474F-89CB-E67153AF3EA7}" srcId="{558F5F0C-B3F3-44EF-849B-47878400D2C4}" destId="{FFDD00D8-89E9-4A00-95F5-657E9616306A}" srcOrd="6" destOrd="0" parTransId="{20BF6C08-130E-4F3F-B9B6-CB0F9F8766A4}" sibTransId="{1C42A761-2F50-446C-B4AF-110113DAF445}"/>
    <dgm:cxn modelId="{84634002-2AE3-4369-8813-8276DFC8F06C}" type="presParOf" srcId="{EBD9332C-7754-4294-9631-E5FD1ECBB0AE}" destId="{8CFE880B-9743-4874-9E68-90B3D9291FB4}" srcOrd="0" destOrd="0" presId="urn:microsoft.com/office/officeart/2005/8/layout/pyramid1"/>
    <dgm:cxn modelId="{BE388A17-3D40-4575-A310-7300308F0649}" type="presParOf" srcId="{8CFE880B-9743-4874-9E68-90B3D9291FB4}" destId="{C5E2AD1D-965C-4393-BC6D-D09038B817EE}" srcOrd="0" destOrd="0" presId="urn:microsoft.com/office/officeart/2005/8/layout/pyramid1"/>
    <dgm:cxn modelId="{9C57111C-6908-4EDB-8A42-41B4F371152E}" type="presParOf" srcId="{8CFE880B-9743-4874-9E68-90B3D9291FB4}" destId="{B18C224A-9FEB-4851-BC1E-A494CF8B4E10}" srcOrd="1" destOrd="0" presId="urn:microsoft.com/office/officeart/2005/8/layout/pyramid1"/>
    <dgm:cxn modelId="{60F5EC76-3F99-41CA-8CA2-C19CD718D000}" type="presParOf" srcId="{EBD9332C-7754-4294-9631-E5FD1ECBB0AE}" destId="{0E5851B2-35DF-442F-9DC5-0144F45A3CAB}" srcOrd="1" destOrd="0" presId="urn:microsoft.com/office/officeart/2005/8/layout/pyramid1"/>
    <dgm:cxn modelId="{B26320F8-BA7C-47B4-BCF5-F440B6FC0A1B}" type="presParOf" srcId="{0E5851B2-35DF-442F-9DC5-0144F45A3CAB}" destId="{479507C0-F9DA-42E6-98F8-9CDE843E0ED7}" srcOrd="0" destOrd="0" presId="urn:microsoft.com/office/officeart/2005/8/layout/pyramid1"/>
    <dgm:cxn modelId="{C0966C5C-F62F-437E-BB51-D7EA46B07115}" type="presParOf" srcId="{0E5851B2-35DF-442F-9DC5-0144F45A3CAB}" destId="{97506622-30B0-427B-A25A-16446556BCFE}" srcOrd="1" destOrd="0" presId="urn:microsoft.com/office/officeart/2005/8/layout/pyramid1"/>
    <dgm:cxn modelId="{047EDB9A-D2FF-4216-B83F-769B595CE316}" type="presParOf" srcId="{EBD9332C-7754-4294-9631-E5FD1ECBB0AE}" destId="{E773B91C-0734-45CD-84C2-F59A0B4BDE72}" srcOrd="2" destOrd="0" presId="urn:microsoft.com/office/officeart/2005/8/layout/pyramid1"/>
    <dgm:cxn modelId="{AC62BE92-E1F1-4FB9-A498-11EE3730EE76}" type="presParOf" srcId="{E773B91C-0734-45CD-84C2-F59A0B4BDE72}" destId="{687198CF-95AF-46A3-AF95-641DC3F90658}" srcOrd="0" destOrd="0" presId="urn:microsoft.com/office/officeart/2005/8/layout/pyramid1"/>
    <dgm:cxn modelId="{40781955-3D22-48A6-A33D-D6005685E0D0}" type="presParOf" srcId="{E773B91C-0734-45CD-84C2-F59A0B4BDE72}" destId="{DB5AEEDA-79CC-48B4-9B27-6EC69022F9A5}" srcOrd="1" destOrd="0" presId="urn:microsoft.com/office/officeart/2005/8/layout/pyramid1"/>
    <dgm:cxn modelId="{AB1BB391-F3BB-421A-889D-47226D8CEA5E}" type="presParOf" srcId="{EBD9332C-7754-4294-9631-E5FD1ECBB0AE}" destId="{4C88A08F-C872-4FFD-8207-FBC64BD2FBDB}" srcOrd="3" destOrd="0" presId="urn:microsoft.com/office/officeart/2005/8/layout/pyramid1"/>
    <dgm:cxn modelId="{E32F1095-D048-40D1-AC25-4281EE5D957D}" type="presParOf" srcId="{4C88A08F-C872-4FFD-8207-FBC64BD2FBDB}" destId="{194634A7-0BFC-4CA4-A38A-A31D041052B0}" srcOrd="0" destOrd="0" presId="urn:microsoft.com/office/officeart/2005/8/layout/pyramid1"/>
    <dgm:cxn modelId="{871C493C-F04D-41CB-8703-4C0D9A22A43A}" type="presParOf" srcId="{4C88A08F-C872-4FFD-8207-FBC64BD2FBDB}" destId="{D8DB8112-AA7E-48B1-BEC4-CA3B4795C51F}" srcOrd="1" destOrd="0" presId="urn:microsoft.com/office/officeart/2005/8/layout/pyramid1"/>
    <dgm:cxn modelId="{0D2F1F86-D74F-4214-ABB0-63B375B8CF45}" type="presParOf" srcId="{EBD9332C-7754-4294-9631-E5FD1ECBB0AE}" destId="{E711F43A-3AD9-43A5-A551-E0FCCDF6B65E}" srcOrd="4" destOrd="0" presId="urn:microsoft.com/office/officeart/2005/8/layout/pyramid1"/>
    <dgm:cxn modelId="{713B7DFF-8918-4B39-9EA6-CF6A28369DCE}" type="presParOf" srcId="{E711F43A-3AD9-43A5-A551-E0FCCDF6B65E}" destId="{25EAEB56-168F-463B-BC08-51AC8D1E297A}" srcOrd="0" destOrd="0" presId="urn:microsoft.com/office/officeart/2005/8/layout/pyramid1"/>
    <dgm:cxn modelId="{82531FE3-4DE6-4D9A-AAA6-34933D637B76}" type="presParOf" srcId="{E711F43A-3AD9-43A5-A551-E0FCCDF6B65E}" destId="{355C712D-45E8-4E82-9EED-31F13CDF460A}" srcOrd="1" destOrd="0" presId="urn:microsoft.com/office/officeart/2005/8/layout/pyramid1"/>
    <dgm:cxn modelId="{9E6BDFF4-3CD5-4A8A-9987-58875477CB02}" type="presParOf" srcId="{EBD9332C-7754-4294-9631-E5FD1ECBB0AE}" destId="{D01B006C-C283-43BA-AAF8-C6272083EAF8}" srcOrd="5" destOrd="0" presId="urn:microsoft.com/office/officeart/2005/8/layout/pyramid1"/>
    <dgm:cxn modelId="{D24D35FB-341C-46D6-8F33-DC79237DC399}" type="presParOf" srcId="{D01B006C-C283-43BA-AAF8-C6272083EAF8}" destId="{5A31C155-0448-4BC6-B1D8-1F76FD81FF85}" srcOrd="0" destOrd="0" presId="urn:microsoft.com/office/officeart/2005/8/layout/pyramid1"/>
    <dgm:cxn modelId="{BCA875D6-9EBD-4A3B-A153-C6C4E12B0BA8}" type="presParOf" srcId="{D01B006C-C283-43BA-AAF8-C6272083EAF8}" destId="{A1DF8F88-63EF-4A5D-B6F8-20BD23B919D9}" srcOrd="1" destOrd="0" presId="urn:microsoft.com/office/officeart/2005/8/layout/pyramid1"/>
    <dgm:cxn modelId="{8C85B47E-4774-4A71-8B59-5C200BF40726}" type="presParOf" srcId="{EBD9332C-7754-4294-9631-E5FD1ECBB0AE}" destId="{71F5A005-BF02-410E-A314-D46007C3D7BE}" srcOrd="6" destOrd="0" presId="urn:microsoft.com/office/officeart/2005/8/layout/pyramid1"/>
    <dgm:cxn modelId="{4EA93ED3-56E6-441A-9CBF-83541BBAAFFA}" type="presParOf" srcId="{71F5A005-BF02-410E-A314-D46007C3D7BE}" destId="{E46D781B-801F-4147-951A-459ADD749008}" srcOrd="0" destOrd="0" presId="urn:microsoft.com/office/officeart/2005/8/layout/pyramid1"/>
    <dgm:cxn modelId="{227452B2-5BC9-4EAD-8BFD-39708A18FC33}" type="presParOf" srcId="{71F5A005-BF02-410E-A314-D46007C3D7BE}" destId="{C40B7AA3-873B-4897-B2EE-239238E24AED}" srcOrd="1" destOrd="0" presId="urn:microsoft.com/office/officeart/2005/8/layout/pyramid1"/>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E2AD1D-965C-4393-BC6D-D09038B817EE}">
      <dsp:nvSpPr>
        <dsp:cNvPr id="0" name=""/>
        <dsp:cNvSpPr/>
      </dsp:nvSpPr>
      <dsp:spPr>
        <a:xfrm>
          <a:off x="1590342" y="0"/>
          <a:ext cx="658728" cy="656521"/>
        </a:xfrm>
        <a:prstGeom prst="trapezoid">
          <a:avLst>
            <a:gd name="adj" fmla="val 48823"/>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a:latin typeface="Georgia" panose="02040502050405020303" pitchFamily="18" charset="0"/>
            </a:rPr>
            <a:t>Sched. &amp; Est.</a:t>
          </a:r>
        </a:p>
      </dsp:txBody>
      <dsp:txXfrm>
        <a:off x="1590342" y="0"/>
        <a:ext cx="658728" cy="656521"/>
      </dsp:txXfrm>
    </dsp:sp>
    <dsp:sp modelId="{479507C0-F9DA-42E6-98F8-9CDE843E0ED7}">
      <dsp:nvSpPr>
        <dsp:cNvPr id="0" name=""/>
        <dsp:cNvSpPr/>
      </dsp:nvSpPr>
      <dsp:spPr>
        <a:xfrm>
          <a:off x="1346306" y="656521"/>
          <a:ext cx="1146801" cy="517937"/>
        </a:xfrm>
        <a:prstGeom prst="trapezoid">
          <a:avLst>
            <a:gd name="adj" fmla="val 48823"/>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a:latin typeface="Georgia" panose="02040502050405020303" pitchFamily="18" charset="0"/>
            </a:rPr>
            <a:t>Scope</a:t>
          </a:r>
        </a:p>
      </dsp:txBody>
      <dsp:txXfrm>
        <a:off x="1546996" y="656521"/>
        <a:ext cx="745421" cy="517937"/>
      </dsp:txXfrm>
    </dsp:sp>
    <dsp:sp modelId="{687198CF-95AF-46A3-AF95-641DC3F90658}">
      <dsp:nvSpPr>
        <dsp:cNvPr id="0" name=""/>
        <dsp:cNvSpPr/>
      </dsp:nvSpPr>
      <dsp:spPr>
        <a:xfrm>
          <a:off x="1013406" y="1174459"/>
          <a:ext cx="1812601" cy="685800"/>
        </a:xfrm>
        <a:prstGeom prst="trapezoid">
          <a:avLst>
            <a:gd name="adj" fmla="val 48823"/>
          </a:avLst>
        </a:prstGeom>
        <a:gradFill rotWithShape="0">
          <a:gsLst>
            <a:gs pos="0">
              <a:schemeClr val="accent4">
                <a:hueOff val="0"/>
                <a:satOff val="0"/>
                <a:lumOff val="0"/>
                <a:alphaOff val="0"/>
                <a:tint val="96000"/>
                <a:lumMod val="100000"/>
              </a:schemeClr>
            </a:gs>
            <a:gs pos="78000">
              <a:schemeClr val="accent4">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b="1" kern="1200" dirty="0">
              <a:latin typeface="Georgia" panose="02040502050405020303" pitchFamily="18" charset="0"/>
            </a:rPr>
            <a:t>Resource Determination</a:t>
          </a:r>
        </a:p>
      </dsp:txBody>
      <dsp:txXfrm>
        <a:off x="1330611" y="1174459"/>
        <a:ext cx="1178191" cy="685800"/>
      </dsp:txXfrm>
    </dsp:sp>
    <dsp:sp modelId="{194634A7-0BFC-4CA4-A38A-A31D041052B0}">
      <dsp:nvSpPr>
        <dsp:cNvPr id="0" name=""/>
        <dsp:cNvSpPr/>
      </dsp:nvSpPr>
      <dsp:spPr>
        <a:xfrm>
          <a:off x="758610" y="1860259"/>
          <a:ext cx="2322192" cy="517937"/>
        </a:xfrm>
        <a:prstGeom prst="trapezoid">
          <a:avLst>
            <a:gd name="adj" fmla="val 48823"/>
          </a:avLst>
        </a:prstGeom>
        <a:gradFill rotWithShape="0">
          <a:gsLst>
            <a:gs pos="0">
              <a:schemeClr val="accent5">
                <a:hueOff val="0"/>
                <a:satOff val="0"/>
                <a:lumOff val="0"/>
                <a:alphaOff val="0"/>
                <a:tint val="96000"/>
                <a:lumMod val="100000"/>
              </a:schemeClr>
            </a:gs>
            <a:gs pos="78000">
              <a:schemeClr val="accent5">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a:latin typeface="Georgia" panose="02040502050405020303" pitchFamily="18" charset="0"/>
            </a:rPr>
            <a:t>Purpose</a:t>
          </a:r>
        </a:p>
      </dsp:txBody>
      <dsp:txXfrm>
        <a:off x="1164994" y="1860259"/>
        <a:ext cx="1509425" cy="517937"/>
      </dsp:txXfrm>
    </dsp:sp>
    <dsp:sp modelId="{25EAEB56-168F-463B-BC08-51AC8D1E297A}">
      <dsp:nvSpPr>
        <dsp:cNvPr id="0" name=""/>
        <dsp:cNvSpPr/>
      </dsp:nvSpPr>
      <dsp:spPr>
        <a:xfrm>
          <a:off x="505740" y="2378197"/>
          <a:ext cx="2827933" cy="517937"/>
        </a:xfrm>
        <a:prstGeom prst="trapezoid">
          <a:avLst>
            <a:gd name="adj" fmla="val 48823"/>
          </a:avLst>
        </a:prstGeom>
        <a:gradFill rotWithShape="0">
          <a:gsLst>
            <a:gs pos="0">
              <a:schemeClr val="accent6">
                <a:hueOff val="0"/>
                <a:satOff val="0"/>
                <a:lumOff val="0"/>
                <a:alphaOff val="0"/>
                <a:tint val="96000"/>
                <a:lumMod val="100000"/>
              </a:schemeClr>
            </a:gs>
            <a:gs pos="78000">
              <a:schemeClr val="accent6">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a:latin typeface="Georgia" panose="02040502050405020303" pitchFamily="18" charset="0"/>
            </a:rPr>
            <a:t>Specific Data of Needs</a:t>
          </a:r>
        </a:p>
      </dsp:txBody>
      <dsp:txXfrm>
        <a:off x="1000628" y="2378197"/>
        <a:ext cx="1838156" cy="517937"/>
      </dsp:txXfrm>
    </dsp:sp>
    <dsp:sp modelId="{5A31C155-0448-4BC6-B1D8-1F76FD81FF85}">
      <dsp:nvSpPr>
        <dsp:cNvPr id="0" name=""/>
        <dsp:cNvSpPr/>
      </dsp:nvSpPr>
      <dsp:spPr>
        <a:xfrm>
          <a:off x="257003" y="2896134"/>
          <a:ext cx="3333673" cy="517937"/>
        </a:xfrm>
        <a:prstGeom prst="trapezoid">
          <a:avLst>
            <a:gd name="adj" fmla="val 48823"/>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a:latin typeface="Georgia" panose="02040502050405020303" pitchFamily="18" charset="0"/>
            </a:rPr>
            <a:t>Data Gathering</a:t>
          </a:r>
        </a:p>
      </dsp:txBody>
      <dsp:txXfrm>
        <a:off x="840396" y="2896134"/>
        <a:ext cx="2166887" cy="517937"/>
      </dsp:txXfrm>
    </dsp:sp>
    <dsp:sp modelId="{E46D781B-801F-4147-951A-459ADD749008}">
      <dsp:nvSpPr>
        <dsp:cNvPr id="0" name=""/>
        <dsp:cNvSpPr/>
      </dsp:nvSpPr>
      <dsp:spPr>
        <a:xfrm>
          <a:off x="0" y="3414071"/>
          <a:ext cx="3839414" cy="517937"/>
        </a:xfrm>
        <a:prstGeom prst="trapezoid">
          <a:avLst>
            <a:gd name="adj" fmla="val 48823"/>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latin typeface="Georgia" panose="02040502050405020303" pitchFamily="18" charset="0"/>
            </a:rPr>
            <a:t>PROJECT INITIATION</a:t>
          </a:r>
          <a:endParaRPr lang="en-US" sz="2000" b="1" kern="1200" dirty="0">
            <a:latin typeface="Georgia" panose="02040502050405020303" pitchFamily="18" charset="0"/>
          </a:endParaRPr>
        </a:p>
      </dsp:txBody>
      <dsp:txXfrm>
        <a:off x="671897" y="3414071"/>
        <a:ext cx="2495619" cy="517937"/>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32" tIns="45716" rIns="91432" bIns="45716"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32" tIns="45716" rIns="91432" bIns="45716" rtlCol="0"/>
          <a:lstStyle>
            <a:lvl1pPr algn="r">
              <a:defRPr sz="1200"/>
            </a:lvl1pPr>
          </a:lstStyle>
          <a:p>
            <a:fld id="{3878DEE4-3672-4137-BD99-11136E0DB59D}" type="datetimeFigureOut">
              <a:rPr lang="en-US" smtClean="0"/>
              <a:t>9/5/2018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32" tIns="45716" rIns="91432" bIns="45716"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32" tIns="45716" rIns="91432" bIns="45716"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32" tIns="45716" rIns="91432" bIns="45716"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32" tIns="45716" rIns="91432" bIns="45716" rtlCol="0" anchor="b"/>
          <a:lstStyle>
            <a:lvl1pPr algn="r">
              <a:defRPr sz="1200"/>
            </a:lvl1pPr>
          </a:lstStyle>
          <a:p>
            <a:fld id="{007C9F01-60AB-4CD0-8064-E693CD8545C9}" type="slidenum">
              <a:rPr lang="en-US" smtClean="0"/>
              <a:t>‹#›</a:t>
            </a:fld>
            <a:endParaRPr lang="en-US"/>
          </a:p>
        </p:txBody>
      </p:sp>
    </p:spTree>
    <p:extLst>
      <p:ext uri="{BB962C8B-B14F-4D97-AF65-F5344CB8AC3E}">
        <p14:creationId xmlns:p14="http://schemas.microsoft.com/office/powerpoint/2010/main" val="33082233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50"/>
            <a:ext cx="5486400" cy="4548653"/>
          </a:xfrm>
        </p:spPr>
        <p:txBody>
          <a:bodyPr/>
          <a:lstStyle/>
          <a:p>
            <a:r>
              <a:rPr lang="en-US" sz="1800" dirty="0"/>
              <a:t>What is Scope Validation??-check point to verify what the project is suppose to accomplish. It is not necessarily alternates or a solution (scope of possible impacts). If this problem is fixed then the project is successful.</a:t>
            </a:r>
          </a:p>
          <a:p>
            <a:endParaRPr lang="en-US" sz="1800" dirty="0"/>
          </a:p>
          <a:p>
            <a:r>
              <a:rPr lang="en-US" sz="1800" dirty="0"/>
              <a:t>When????Providing some guidance to help bridge the gap between Planning and Preliminary Design. Overview-HDM 202 Pre-Design Activities and touch on key activities</a:t>
            </a:r>
          </a:p>
          <a:p>
            <a:endParaRPr lang="en-US" sz="1800" dirty="0"/>
          </a:p>
          <a:p>
            <a:r>
              <a:rPr lang="en-US" sz="1800" dirty="0"/>
              <a:t>Hopefully helpful to kick start a project and consultants may use this information/guidance when preparing proposals</a:t>
            </a:r>
          </a:p>
          <a:p>
            <a:endParaRPr lang="en-US" sz="1800" dirty="0"/>
          </a:p>
        </p:txBody>
      </p:sp>
      <p:sp>
        <p:nvSpPr>
          <p:cNvPr id="4" name="Slide Number Placeholder 3"/>
          <p:cNvSpPr>
            <a:spLocks noGrp="1"/>
          </p:cNvSpPr>
          <p:nvPr>
            <p:ph type="sldNum" sz="quarter" idx="10"/>
          </p:nvPr>
        </p:nvSpPr>
        <p:spPr/>
        <p:txBody>
          <a:bodyPr/>
          <a:lstStyle/>
          <a:p>
            <a:fld id="{007C9F01-60AB-4CD0-8064-E693CD8545C9}" type="slidenum">
              <a:rPr lang="en-US" smtClean="0"/>
              <a:t>1</a:t>
            </a:fld>
            <a:endParaRPr lang="en-US"/>
          </a:p>
        </p:txBody>
      </p:sp>
    </p:spTree>
    <p:extLst>
      <p:ext uri="{BB962C8B-B14F-4D97-AF65-F5344CB8AC3E}">
        <p14:creationId xmlns:p14="http://schemas.microsoft.com/office/powerpoint/2010/main" val="28206592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308660"/>
            <a:ext cx="5486400" cy="4755130"/>
          </a:xfrm>
        </p:spPr>
        <p:txBody>
          <a:bodyPr/>
          <a:lstStyle/>
          <a:p>
            <a:r>
              <a:rPr lang="en-US" sz="1300" dirty="0"/>
              <a:t>Second bullet, Project Scope, in the Pre-Design Meeting and guidance to help validate the scope.</a:t>
            </a:r>
          </a:p>
          <a:p>
            <a:endParaRPr lang="en-US" sz="1300" dirty="0"/>
          </a:p>
          <a:p>
            <a:r>
              <a:rPr lang="en-US" sz="1300" dirty="0"/>
              <a:t>Type of project-scalability of project. New construction, Reconstruction, Rehabilitation, Restoration etc. Projects may have an alternative that is more of a maintenance applications especially if it is meeting the P&amp;N while optimizing the b/c. </a:t>
            </a:r>
          </a:p>
          <a:p>
            <a:endParaRPr lang="en-US" sz="13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t>From project scoping need to establish the draft P&amp;N which may be different from previous. Again a draft at this point.</a:t>
            </a:r>
          </a:p>
          <a:p>
            <a:endParaRPr lang="en-US" sz="1300" dirty="0"/>
          </a:p>
          <a:p>
            <a:r>
              <a:rPr lang="en-US" sz="1300" dirty="0"/>
              <a:t>Type of project may also influence type guidance-Capacity/HCM or Access Management, Safety/HSM, Rural or Local/Low Volume Guide, 3R/TRB Special Report 214, and New alignment/Green Book, </a:t>
            </a:r>
          </a:p>
          <a:p>
            <a:endParaRPr lang="en-US" sz="1300" dirty="0"/>
          </a:p>
          <a:p>
            <a:r>
              <a:rPr lang="en-US" sz="1300" dirty="0"/>
              <a:t>Plug for Green Book presentation and how evolving to Performance Base Design, more multimodal, and future 3R flexibility vs. nominal/standard.</a:t>
            </a:r>
          </a:p>
          <a:p>
            <a:endParaRPr lang="en-US" sz="1300" dirty="0"/>
          </a:p>
          <a:p>
            <a:r>
              <a:rPr lang="en-US" sz="1300" dirty="0" smtClean="0"/>
              <a:t>Potential </a:t>
            </a:r>
            <a:r>
              <a:rPr lang="en-US" sz="1300" dirty="0"/>
              <a:t>Environmental Actions-from </a:t>
            </a:r>
            <a:r>
              <a:rPr lang="en-US" sz="1300" dirty="0" err="1"/>
              <a:t>env</a:t>
            </a:r>
            <a:r>
              <a:rPr lang="en-US" sz="1300" dirty="0"/>
              <a:t> overview and magnitude of right of way impacts have an idea on level of </a:t>
            </a:r>
            <a:r>
              <a:rPr lang="en-US" sz="1300" dirty="0" err="1"/>
              <a:t>env</a:t>
            </a:r>
            <a:r>
              <a:rPr lang="en-US" sz="1300" dirty="0"/>
              <a:t> document-CE I-III, FONSI, EIS. FHWA requires a Scope Verification per HD-202.6.6. Also look at items like project limits established.</a:t>
            </a:r>
          </a:p>
          <a:p>
            <a:endParaRPr lang="en-US" dirty="0"/>
          </a:p>
        </p:txBody>
      </p:sp>
      <p:sp>
        <p:nvSpPr>
          <p:cNvPr id="4" name="Slide Number Placeholder 3"/>
          <p:cNvSpPr>
            <a:spLocks noGrp="1"/>
          </p:cNvSpPr>
          <p:nvPr>
            <p:ph type="sldNum" sz="quarter" idx="10"/>
          </p:nvPr>
        </p:nvSpPr>
        <p:spPr/>
        <p:txBody>
          <a:bodyPr/>
          <a:lstStyle/>
          <a:p>
            <a:fld id="{007C9F01-60AB-4CD0-8064-E693CD8545C9}" type="slidenum">
              <a:rPr lang="en-US" smtClean="0"/>
              <a:t>10</a:t>
            </a:fld>
            <a:endParaRPr lang="en-US"/>
          </a:p>
        </p:txBody>
      </p:sp>
    </p:spTree>
    <p:extLst>
      <p:ext uri="{BB962C8B-B14F-4D97-AF65-F5344CB8AC3E}">
        <p14:creationId xmlns:p14="http://schemas.microsoft.com/office/powerpoint/2010/main" val="3322920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sz="1600" dirty="0"/>
              <a:t>(Read slide)</a:t>
            </a:r>
          </a:p>
          <a:p>
            <a:endParaRPr lang="en-US" sz="1600" dirty="0"/>
          </a:p>
          <a:p>
            <a:r>
              <a:rPr lang="en-US" sz="1600" dirty="0"/>
              <a:t>Purpose and Need is needed for advertisement. Need to communicate to consultants was is expected to be delivered and what is not. Set project limits.</a:t>
            </a:r>
          </a:p>
          <a:p>
            <a:endParaRPr lang="en-US" sz="1600" dirty="0"/>
          </a:p>
          <a:p>
            <a:r>
              <a:rPr lang="en-US" sz="1600" dirty="0"/>
              <a:t>Ready to advertise.</a:t>
            </a:r>
          </a:p>
        </p:txBody>
      </p:sp>
      <p:sp>
        <p:nvSpPr>
          <p:cNvPr id="4" name="Slide Number Placeholder 3"/>
          <p:cNvSpPr>
            <a:spLocks noGrp="1"/>
          </p:cNvSpPr>
          <p:nvPr>
            <p:ph type="sldNum" sz="quarter" idx="10"/>
          </p:nvPr>
        </p:nvSpPr>
        <p:spPr/>
        <p:txBody>
          <a:bodyPr/>
          <a:lstStyle/>
          <a:p>
            <a:fld id="{007C9F01-60AB-4CD0-8064-E693CD8545C9}" type="slidenum">
              <a:rPr lang="en-US" smtClean="0"/>
              <a:t>11</a:t>
            </a:fld>
            <a:endParaRPr lang="en-US"/>
          </a:p>
        </p:txBody>
      </p:sp>
    </p:spTree>
    <p:extLst>
      <p:ext uri="{BB962C8B-B14F-4D97-AF65-F5344CB8AC3E}">
        <p14:creationId xmlns:p14="http://schemas.microsoft.com/office/powerpoint/2010/main" val="190036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defTabSz="914318">
              <a:defRPr/>
            </a:pPr>
            <a:r>
              <a:rPr lang="en-US" sz="1600" dirty="0"/>
              <a:t>With better scoping &amp; validation can help keep projects on-time and within budget.</a:t>
            </a:r>
          </a:p>
          <a:p>
            <a:pPr defTabSz="914318">
              <a:defRPr/>
            </a:pPr>
            <a:endParaRPr lang="en-US" sz="1600" dirty="0"/>
          </a:p>
          <a:p>
            <a:pPr defTabSz="914318">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007C9F01-60AB-4CD0-8064-E693CD8545C9}" type="slidenum">
              <a:rPr lang="en-US" smtClean="0"/>
              <a:t>12</a:t>
            </a:fld>
            <a:endParaRPr lang="en-US"/>
          </a:p>
        </p:txBody>
      </p:sp>
    </p:spTree>
    <p:extLst>
      <p:ext uri="{BB962C8B-B14F-4D97-AF65-F5344CB8AC3E}">
        <p14:creationId xmlns:p14="http://schemas.microsoft.com/office/powerpoint/2010/main" val="23819910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defTabSz="914318">
              <a:defRPr/>
            </a:pPr>
            <a:r>
              <a:rPr lang="en-US" sz="1600" dirty="0"/>
              <a:t>Contact me @ (502) 564-3280 </a:t>
            </a:r>
            <a:r>
              <a:rPr lang="en-US" sz="1600" u="sng" dirty="0"/>
              <a:t>or</a:t>
            </a:r>
            <a:r>
              <a:rPr lang="en-US" sz="1600" dirty="0"/>
              <a:t> Brad.Eldridge@ky.gov</a:t>
            </a:r>
          </a:p>
          <a:p>
            <a:pPr defTabSz="914318">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007C9F01-60AB-4CD0-8064-E693CD8545C9}" type="slidenum">
              <a:rPr lang="en-US" smtClean="0"/>
              <a:t>13</a:t>
            </a:fld>
            <a:endParaRPr lang="en-US"/>
          </a:p>
        </p:txBody>
      </p:sp>
    </p:spTree>
    <p:extLst>
      <p:ext uri="{BB962C8B-B14F-4D97-AF65-F5344CB8AC3E}">
        <p14:creationId xmlns:p14="http://schemas.microsoft.com/office/powerpoint/2010/main" val="689218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308660"/>
            <a:ext cx="5486400" cy="4605947"/>
          </a:xfrm>
        </p:spPr>
        <p:txBody>
          <a:bodyPr/>
          <a:lstStyle/>
          <a:p>
            <a:r>
              <a:rPr lang="en-US" sz="1300" dirty="0"/>
              <a:t>Product Scope:: The features and functions that characterize a product (define product), service, or result. (Functional requirements or Project What’s)</a:t>
            </a:r>
          </a:p>
          <a:p>
            <a:endParaRPr lang="en-US" sz="1300" dirty="0"/>
          </a:p>
          <a:p>
            <a:r>
              <a:rPr lang="en-US" sz="1300" dirty="0"/>
              <a:t>Project Scope: More of the Pre-Design Meeting with Consultants. The work tasks that needs to be accomplished to deliver a product, service, or result with the specified features and functions. (Scope of Work OR Project How’s)</a:t>
            </a:r>
          </a:p>
          <a:p>
            <a:endParaRPr lang="en-US" sz="1300" dirty="0"/>
          </a:p>
          <a:p>
            <a:r>
              <a:rPr lang="en-US" sz="1300" dirty="0"/>
              <a:t>Scope in Project Management: The process of obtaining information required to commence a particular project  and using such information to create a detailed description of the project and product.  It also involves knowing about the features of the product  that will meet the requirements of the stakeholder. (Have knowledge of possible scope of impacts)</a:t>
            </a:r>
          </a:p>
          <a:p>
            <a:endParaRPr lang="en-US" sz="1300" dirty="0"/>
          </a:p>
          <a:p>
            <a:r>
              <a:rPr lang="en-US" sz="1300" dirty="0"/>
              <a:t>PROCESS OR SERIES OF ACTIVITIES INCLUDING GETTING INFORMATION TO DEVELOP DETAILED DESCRIPTION OF PROJECT AND PRODUCT</a:t>
            </a:r>
          </a:p>
          <a:p>
            <a:r>
              <a:rPr lang="en-US" sz="1300" dirty="0"/>
              <a:t>INDENTIFYING THE FEATURES TO MEET STAKEHOLDERS REQUIREMENTS…..WHO ARE STAKEHOLDERS?-sponsor, travelling public, locals, maintenance?, construction?, etc.</a:t>
            </a:r>
          </a:p>
          <a:p>
            <a:endParaRPr lang="en-US" sz="1300" dirty="0"/>
          </a:p>
        </p:txBody>
      </p:sp>
      <p:sp>
        <p:nvSpPr>
          <p:cNvPr id="4" name="Slide Number Placeholder 3"/>
          <p:cNvSpPr>
            <a:spLocks noGrp="1"/>
          </p:cNvSpPr>
          <p:nvPr>
            <p:ph type="sldNum" sz="quarter" idx="10"/>
          </p:nvPr>
        </p:nvSpPr>
        <p:spPr/>
        <p:txBody>
          <a:bodyPr/>
          <a:lstStyle/>
          <a:p>
            <a:fld id="{007C9F01-60AB-4CD0-8064-E693CD8545C9}" type="slidenum">
              <a:rPr lang="en-US" smtClean="0"/>
              <a:t>2</a:t>
            </a:fld>
            <a:endParaRPr lang="en-US"/>
          </a:p>
        </p:txBody>
      </p:sp>
    </p:spTree>
    <p:extLst>
      <p:ext uri="{BB962C8B-B14F-4D97-AF65-F5344CB8AC3E}">
        <p14:creationId xmlns:p14="http://schemas.microsoft.com/office/powerpoint/2010/main" val="18791686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314674"/>
            <a:ext cx="5486400" cy="4668905"/>
          </a:xfrm>
        </p:spPr>
        <p:txBody>
          <a:bodyPr/>
          <a:lstStyle/>
          <a:p>
            <a:r>
              <a:rPr lang="en-US" sz="1500" dirty="0"/>
              <a:t>Cause may be getting started too quick. </a:t>
            </a:r>
          </a:p>
          <a:p>
            <a:pPr lvl="1"/>
            <a:r>
              <a:rPr lang="en-US" sz="1500" dirty="0"/>
              <a:t>-Not sure of impacts</a:t>
            </a:r>
          </a:p>
          <a:p>
            <a:pPr lvl="1"/>
            <a:r>
              <a:rPr lang="en-US" sz="1500" dirty="0"/>
              <a:t>-No Defined limits of project to accomplish task</a:t>
            </a:r>
          </a:p>
          <a:p>
            <a:pPr lvl="1"/>
            <a:r>
              <a:rPr lang="en-US" sz="1500" dirty="0"/>
              <a:t>-No baseline costs</a:t>
            </a:r>
          </a:p>
          <a:p>
            <a:pPr lvl="1"/>
            <a:r>
              <a:rPr lang="en-US" sz="1500" dirty="0"/>
              <a:t>-No risk analysis or contingencies established. Meaning, estimates may vary according risk, size of project/possible solutions, etc. Recognize/state this or get more information via planning study etc. Need to allocate proper amount of time for size and complexity of each project. (Flexibility) May consider a Planning Study is needed first (D-7, US 27)</a:t>
            </a:r>
          </a:p>
          <a:p>
            <a:pPr lvl="1"/>
            <a:endParaRPr lang="en-US" sz="1500" dirty="0"/>
          </a:p>
          <a:p>
            <a:r>
              <a:rPr lang="en-US" sz="1500" dirty="0"/>
              <a:t>P&amp;N help to hold/deign projects limits as well.</a:t>
            </a:r>
          </a:p>
          <a:p>
            <a:endParaRPr lang="en-US" sz="1500" dirty="0"/>
          </a:p>
          <a:p>
            <a:r>
              <a:rPr lang="en-US" sz="1500" dirty="0"/>
              <a:t>Also, may have tendency to increase scope to improve facility performance without adequately considering additional impacts on R,U, or E. For example, if we could just extend to that intersection or if we could just fix that next curve, etc…..</a:t>
            </a:r>
          </a:p>
          <a:p>
            <a:endParaRPr lang="en-US" dirty="0"/>
          </a:p>
        </p:txBody>
      </p:sp>
      <p:sp>
        <p:nvSpPr>
          <p:cNvPr id="4" name="Slide Number Placeholder 3"/>
          <p:cNvSpPr>
            <a:spLocks noGrp="1"/>
          </p:cNvSpPr>
          <p:nvPr>
            <p:ph type="sldNum" sz="quarter" idx="10"/>
          </p:nvPr>
        </p:nvSpPr>
        <p:spPr/>
        <p:txBody>
          <a:bodyPr/>
          <a:lstStyle/>
          <a:p>
            <a:fld id="{007C9F01-60AB-4CD0-8064-E693CD8545C9}" type="slidenum">
              <a:rPr lang="en-US" smtClean="0"/>
              <a:t>3</a:t>
            </a:fld>
            <a:endParaRPr lang="en-US"/>
          </a:p>
        </p:txBody>
      </p:sp>
    </p:spTree>
    <p:extLst>
      <p:ext uri="{BB962C8B-B14F-4D97-AF65-F5344CB8AC3E}">
        <p14:creationId xmlns:p14="http://schemas.microsoft.com/office/powerpoint/2010/main" val="714748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49"/>
            <a:ext cx="5486400" cy="4617406"/>
          </a:xfrm>
        </p:spPr>
        <p:txBody>
          <a:bodyPr/>
          <a:lstStyle/>
          <a:p>
            <a:r>
              <a:rPr lang="en-US" sz="1600" dirty="0"/>
              <a:t>BENEFIT-KTC Research. Granted Scoping as defined through preliminary engineering.</a:t>
            </a:r>
          </a:p>
          <a:p>
            <a:endParaRPr lang="en-US" sz="1600" dirty="0"/>
          </a:p>
          <a:p>
            <a:r>
              <a:rPr lang="en-US" sz="1600" dirty="0"/>
              <a:t>Also:</a:t>
            </a:r>
          </a:p>
          <a:p>
            <a:pPr lvl="1"/>
            <a:r>
              <a:rPr lang="en-US" sz="1600" dirty="0"/>
              <a:t>-Improve interaction between project disciplines based on a team approach</a:t>
            </a:r>
          </a:p>
          <a:p>
            <a:pPr lvl="1"/>
            <a:r>
              <a:rPr lang="en-US" sz="1600" dirty="0"/>
              <a:t>-Improve relationship with external stakeholders</a:t>
            </a:r>
          </a:p>
          <a:p>
            <a:pPr lvl="1"/>
            <a:r>
              <a:rPr lang="en-US" sz="1600" dirty="0"/>
              <a:t>-Improve on-time and on-budget project delivery (predictability)</a:t>
            </a:r>
          </a:p>
          <a:p>
            <a:pPr lvl="1"/>
            <a:r>
              <a:rPr lang="en-US" sz="1600" dirty="0"/>
              <a:t>-Provide a consistent and reliable approach. (D-10 has used a scoping agenda).</a:t>
            </a:r>
          </a:p>
          <a:p>
            <a:endParaRPr lang="en-US" sz="1600" dirty="0"/>
          </a:p>
          <a:p>
            <a:r>
              <a:rPr lang="en-US" sz="1600" dirty="0"/>
              <a:t>In addition, there is a cost to delaying delivery of projects. Former State Highway Engineer mentioned time to let is now. For every $ invested generates $5-7 returned. Better return than money market or savings account </a:t>
            </a:r>
            <a:r>
              <a:rPr lang="en-US" sz="1600" dirty="0">
                <a:sym typeface="Wingdings" panose="05000000000000000000" pitchFamily="2" charset="2"/>
              </a:rPr>
              <a:t></a:t>
            </a:r>
            <a:endParaRPr lang="en-US" sz="1600" dirty="0"/>
          </a:p>
          <a:p>
            <a:endParaRPr lang="en-US" dirty="0"/>
          </a:p>
        </p:txBody>
      </p:sp>
      <p:sp>
        <p:nvSpPr>
          <p:cNvPr id="4" name="Slide Number Placeholder 3"/>
          <p:cNvSpPr>
            <a:spLocks noGrp="1"/>
          </p:cNvSpPr>
          <p:nvPr>
            <p:ph type="sldNum" sz="quarter" idx="10"/>
          </p:nvPr>
        </p:nvSpPr>
        <p:spPr/>
        <p:txBody>
          <a:bodyPr/>
          <a:lstStyle/>
          <a:p>
            <a:fld id="{007C9F01-60AB-4CD0-8064-E693CD8545C9}" type="slidenum">
              <a:rPr lang="en-US" smtClean="0"/>
              <a:t>4</a:t>
            </a:fld>
            <a:endParaRPr lang="en-US"/>
          </a:p>
        </p:txBody>
      </p:sp>
    </p:spTree>
    <p:extLst>
      <p:ext uri="{BB962C8B-B14F-4D97-AF65-F5344CB8AC3E}">
        <p14:creationId xmlns:p14="http://schemas.microsoft.com/office/powerpoint/2010/main" val="28392883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49"/>
            <a:ext cx="5486400" cy="4605947"/>
          </a:xfrm>
        </p:spPr>
        <p:txBody>
          <a:bodyPr/>
          <a:lstStyle/>
          <a:p>
            <a:r>
              <a:rPr lang="en-US" sz="1600" dirty="0"/>
              <a:t>MEAT OF PRESENTATION</a:t>
            </a:r>
          </a:p>
          <a:p>
            <a:endParaRPr lang="en-US" sz="1600" dirty="0"/>
          </a:p>
          <a:p>
            <a:r>
              <a:rPr lang="en-US" sz="1600" dirty="0"/>
              <a:t>Official New HDM signed and approved 3/27/17. HD-202 Pre-Design Activities.</a:t>
            </a:r>
          </a:p>
          <a:p>
            <a:endParaRPr lang="en-US" sz="1600" dirty="0"/>
          </a:p>
          <a:p>
            <a:r>
              <a:rPr lang="en-US" sz="1600" dirty="0"/>
              <a:t>Going to focus on some main points in this area.</a:t>
            </a:r>
          </a:p>
          <a:p>
            <a:endParaRPr lang="en-US" sz="1600" dirty="0"/>
          </a:p>
          <a:p>
            <a:r>
              <a:rPr lang="en-US" sz="1600" dirty="0"/>
              <a:t>Parallel graphic representative to show how it builds upon itself. Note that an estimate is determined that should align with budget. (Nice if preliminary engineering and environmental were a program so an estimate could support the budge).</a:t>
            </a:r>
          </a:p>
          <a:p>
            <a:endParaRPr lang="en-US" sz="1600" dirty="0"/>
          </a:p>
          <a:p>
            <a:r>
              <a:rPr lang="en-US" sz="1600" dirty="0"/>
              <a:t>EXERCISE: WHAT TYPES OF EXISTING DATA MAY BE USEFUL DURING THIS PROCESS, INCLUDING SPECIFIC DATA BASED ON PROJECT “NEEDS” PER P&amp;N…. Ask the audience. Flip charts</a:t>
            </a:r>
          </a:p>
          <a:p>
            <a:endParaRPr lang="en-US" dirty="0"/>
          </a:p>
        </p:txBody>
      </p:sp>
      <p:sp>
        <p:nvSpPr>
          <p:cNvPr id="4" name="Slide Number Placeholder 3"/>
          <p:cNvSpPr>
            <a:spLocks noGrp="1"/>
          </p:cNvSpPr>
          <p:nvPr>
            <p:ph type="sldNum" sz="quarter" idx="10"/>
          </p:nvPr>
        </p:nvSpPr>
        <p:spPr/>
        <p:txBody>
          <a:bodyPr/>
          <a:lstStyle/>
          <a:p>
            <a:fld id="{007C9F01-60AB-4CD0-8064-E693CD8545C9}" type="slidenum">
              <a:rPr lang="en-US" smtClean="0"/>
              <a:t>5</a:t>
            </a:fld>
            <a:endParaRPr lang="en-US"/>
          </a:p>
        </p:txBody>
      </p:sp>
    </p:spTree>
    <p:extLst>
      <p:ext uri="{BB962C8B-B14F-4D97-AF65-F5344CB8AC3E}">
        <p14:creationId xmlns:p14="http://schemas.microsoft.com/office/powerpoint/2010/main" val="17611706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377632"/>
            <a:ext cx="5486400" cy="4651781"/>
          </a:xfrm>
        </p:spPr>
        <p:txBody>
          <a:bodyPr/>
          <a:lstStyle/>
          <a:p>
            <a:r>
              <a:rPr lang="en-US" sz="1500" dirty="0"/>
              <a:t>Cheated to get more information from audience </a:t>
            </a:r>
            <a:r>
              <a:rPr lang="en-US" sz="1500" dirty="0">
                <a:sym typeface="Wingdings" panose="05000000000000000000" pitchFamily="2" charset="2"/>
              </a:rPr>
              <a:t></a:t>
            </a:r>
          </a:p>
          <a:p>
            <a:endParaRPr lang="en-US" sz="1500" dirty="0">
              <a:sym typeface="Wingdings" panose="05000000000000000000" pitchFamily="2" charset="2"/>
            </a:endParaRPr>
          </a:p>
          <a:p>
            <a:r>
              <a:rPr lang="en-US" sz="1500" dirty="0">
                <a:sym typeface="Wingdings" panose="05000000000000000000" pitchFamily="2" charset="2"/>
              </a:rPr>
              <a:t>Here is HD-202 and many include links. </a:t>
            </a:r>
          </a:p>
          <a:p>
            <a:endParaRPr lang="en-US" sz="1500" dirty="0">
              <a:sym typeface="Wingdings" panose="05000000000000000000" pitchFamily="2" charset="2"/>
            </a:endParaRPr>
          </a:p>
          <a:p>
            <a:r>
              <a:rPr lang="en-US" sz="1500" dirty="0">
                <a:sym typeface="Wingdings" panose="05000000000000000000" pitchFamily="2" charset="2"/>
              </a:rPr>
              <a:t>Plug for GIS Presentation on surfacing existing data.</a:t>
            </a:r>
          </a:p>
          <a:p>
            <a:endParaRPr lang="en-US" sz="1500" dirty="0">
              <a:sym typeface="Wingdings" panose="05000000000000000000" pitchFamily="2" charset="2"/>
            </a:endParaRPr>
          </a:p>
          <a:p>
            <a:r>
              <a:rPr lang="en-US" sz="1500" dirty="0">
                <a:sym typeface="Wingdings" panose="05000000000000000000" pitchFamily="2" charset="2"/>
              </a:rPr>
              <a:t>May talk on slide, flipchart, &amp; these: </a:t>
            </a:r>
          </a:p>
          <a:p>
            <a:pPr lvl="1"/>
            <a:r>
              <a:rPr lang="en-US" sz="1500" dirty="0" err="1">
                <a:sym typeface="Wingdings" panose="05000000000000000000" pitchFamily="2" charset="2"/>
              </a:rPr>
              <a:t>HIVEi</a:t>
            </a:r>
            <a:r>
              <a:rPr lang="en-US" sz="1500" dirty="0">
                <a:sym typeface="Wingdings" panose="05000000000000000000" pitchFamily="2" charset="2"/>
              </a:rPr>
              <a:t> very helpful</a:t>
            </a:r>
          </a:p>
          <a:p>
            <a:pPr lvl="1"/>
            <a:r>
              <a:rPr lang="en-US" sz="1500" dirty="0">
                <a:sym typeface="Wingdings" panose="05000000000000000000" pitchFamily="2" charset="2"/>
              </a:rPr>
              <a:t>DNA’s</a:t>
            </a:r>
          </a:p>
          <a:p>
            <a:pPr lvl="1"/>
            <a:r>
              <a:rPr lang="en-US" sz="1500" dirty="0">
                <a:sym typeface="Wingdings" panose="05000000000000000000" pitchFamily="2" charset="2"/>
              </a:rPr>
              <a:t>Crash Data</a:t>
            </a:r>
          </a:p>
          <a:p>
            <a:pPr lvl="1"/>
            <a:r>
              <a:rPr lang="en-US" sz="1500" dirty="0">
                <a:sym typeface="Wingdings" panose="05000000000000000000" pitchFamily="2" charset="2"/>
              </a:rPr>
              <a:t>Magnitude of right of way-possible impacts, constraints, risks, rates, contingencies on estimate, etc.</a:t>
            </a:r>
          </a:p>
          <a:p>
            <a:pPr lvl="1"/>
            <a:r>
              <a:rPr lang="en-US" sz="1500" dirty="0">
                <a:sym typeface="Wingdings" panose="05000000000000000000" pitchFamily="2" charset="2"/>
              </a:rPr>
              <a:t>*Agency coordination-information from planning engineer. Known activities or future activities in the areas. Would also consider sponsor.</a:t>
            </a:r>
          </a:p>
          <a:p>
            <a:pPr lvl="1"/>
            <a:r>
              <a:rPr lang="en-US" sz="1500" dirty="0">
                <a:sym typeface="Wingdings" panose="05000000000000000000" pitchFamily="2" charset="2"/>
              </a:rPr>
              <a:t>Continuous Highway Analysis Framework, CHAF. Used to be PIF or Project Information Form (unscheduled needs project list)</a:t>
            </a:r>
          </a:p>
          <a:p>
            <a:pPr lvl="1"/>
            <a:endParaRPr lang="en-US" sz="1500" dirty="0">
              <a:sym typeface="Wingdings" panose="05000000000000000000" pitchFamily="2" charset="2"/>
            </a:endParaRPr>
          </a:p>
          <a:p>
            <a:endParaRPr lang="en-US" dirty="0"/>
          </a:p>
        </p:txBody>
      </p:sp>
      <p:sp>
        <p:nvSpPr>
          <p:cNvPr id="4" name="Slide Number Placeholder 3"/>
          <p:cNvSpPr>
            <a:spLocks noGrp="1"/>
          </p:cNvSpPr>
          <p:nvPr>
            <p:ph type="sldNum" sz="quarter" idx="10"/>
          </p:nvPr>
        </p:nvSpPr>
        <p:spPr/>
        <p:txBody>
          <a:bodyPr/>
          <a:lstStyle/>
          <a:p>
            <a:fld id="{007C9F01-60AB-4CD0-8064-E693CD8545C9}" type="slidenum">
              <a:rPr lang="en-US" smtClean="0"/>
              <a:t>6</a:t>
            </a:fld>
            <a:endParaRPr lang="en-US"/>
          </a:p>
        </p:txBody>
      </p:sp>
    </p:spTree>
    <p:extLst>
      <p:ext uri="{BB962C8B-B14F-4D97-AF65-F5344CB8AC3E}">
        <p14:creationId xmlns:p14="http://schemas.microsoft.com/office/powerpoint/2010/main" val="13444595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50"/>
            <a:ext cx="5486400" cy="4651781"/>
          </a:xfrm>
        </p:spPr>
        <p:txBody>
          <a:bodyPr/>
          <a:lstStyle/>
          <a:p>
            <a:r>
              <a:rPr lang="en-US" sz="1500" dirty="0"/>
              <a:t>Still in Pre-Design Activities move into Pre-Design (D-10) meeting which is NOT the Pre-design Conference with the consultant!!! Conference meeting helps identify tasks and schedule for the consultant to perform.</a:t>
            </a:r>
          </a:p>
          <a:p>
            <a:endParaRPr lang="en-US" sz="1500" dirty="0"/>
          </a:p>
          <a:p>
            <a:r>
              <a:rPr lang="en-US" sz="1500" dirty="0"/>
              <a:t>Focus on Draft Purpose and Need and obviously Project Scope. P&amp;N not final until NEPA Approval or DES for non-Federal projects. P&amp;N and Scope are Information sharing to better understand project needs, deliverables, and constraints.</a:t>
            </a:r>
          </a:p>
          <a:p>
            <a:endParaRPr lang="en-US" sz="1500" dirty="0"/>
          </a:p>
          <a:p>
            <a:r>
              <a:rPr lang="en-US" sz="1500" dirty="0"/>
              <a:t>Would add to public involvement internal/external participants, locals, and stakeholders. Remember to include maintenance and construction.</a:t>
            </a:r>
          </a:p>
          <a:p>
            <a:r>
              <a:rPr lang="en-US" sz="1500" dirty="0"/>
              <a:t>These groups can help further define needs, potential project outcomes and identify risks associated with the project.</a:t>
            </a:r>
          </a:p>
          <a:p>
            <a:endParaRPr lang="en-US" sz="1500" dirty="0"/>
          </a:p>
          <a:p>
            <a:r>
              <a:rPr lang="en-US" sz="1500" dirty="0"/>
              <a:t>May consider meeting at maintenance barn with site visit and/or using Google Earth.</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07C9F01-60AB-4CD0-8064-E693CD8545C9}" type="slidenum">
              <a:rPr lang="en-US" smtClean="0"/>
              <a:t>7</a:t>
            </a:fld>
            <a:endParaRPr lang="en-US"/>
          </a:p>
        </p:txBody>
      </p:sp>
    </p:spTree>
    <p:extLst>
      <p:ext uri="{BB962C8B-B14F-4D97-AF65-F5344CB8AC3E}">
        <p14:creationId xmlns:p14="http://schemas.microsoft.com/office/powerpoint/2010/main" val="38727580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274284"/>
            <a:ext cx="5486400" cy="4640323"/>
          </a:xfrm>
        </p:spPr>
        <p:txBody>
          <a:bodyPr/>
          <a:lstStyle/>
          <a:p>
            <a:endParaRPr lang="en-US" baseline="0" dirty="0" smtClean="0"/>
          </a:p>
          <a:p>
            <a:r>
              <a:rPr lang="en-US" sz="1500" dirty="0"/>
              <a:t>Besides the bullets:</a:t>
            </a:r>
          </a:p>
          <a:p>
            <a:pPr lvl="1"/>
            <a:r>
              <a:rPr lang="en-US" sz="1500" dirty="0"/>
              <a:t>Necessary for developing all projects.</a:t>
            </a:r>
          </a:p>
          <a:p>
            <a:pPr lvl="1"/>
            <a:r>
              <a:rPr lang="en-US" sz="1500" dirty="0"/>
              <a:t>Explains to the public and decision-makers that the expenditures of funds is necessary and worthwhile.</a:t>
            </a:r>
          </a:p>
          <a:p>
            <a:endParaRPr lang="en-US" sz="1500" dirty="0"/>
          </a:p>
          <a:p>
            <a:r>
              <a:rPr lang="en-US" sz="1500" dirty="0"/>
              <a:t>With SHIFT and performance based design process is data driven so a well thought out and constructed P&amp;N is essential. For performance measures may lean on resources like Highway Capacity Manual, Highway Safety Manual etc…..REMEMBER THAT THE P&amp;N IS NOT THE SOLUTION. IDENTIFY SPECIFIC NEEDS AND DEVELOP A FLEXIBLE PURPOSE TO INCAPSULATE A REASONONABLE AND COMPETTIVE RANGE OF ALTERNATIVES</a:t>
            </a:r>
          </a:p>
          <a:p>
            <a:endParaRPr lang="en-US" sz="1500" dirty="0"/>
          </a:p>
          <a:p>
            <a:r>
              <a:rPr lang="en-US" sz="1500" dirty="0"/>
              <a:t>Sources and development of P&amp;N……..CHAF (formerly PIF) -TO- DNA/Planning Study –TO- Pre-Design Meeting</a:t>
            </a:r>
          </a:p>
          <a:p>
            <a:endParaRPr lang="en-US" sz="1500" dirty="0"/>
          </a:p>
          <a:p>
            <a:r>
              <a:rPr lang="en-US" sz="1500" dirty="0"/>
              <a:t>At Pre-design stage need a well thought out P&amp;N. How you start can really have an impact on how you will finish.</a:t>
            </a:r>
          </a:p>
          <a:p>
            <a:endParaRPr lang="en-US" dirty="0"/>
          </a:p>
        </p:txBody>
      </p:sp>
      <p:sp>
        <p:nvSpPr>
          <p:cNvPr id="4" name="Slide Number Placeholder 3"/>
          <p:cNvSpPr>
            <a:spLocks noGrp="1"/>
          </p:cNvSpPr>
          <p:nvPr>
            <p:ph type="sldNum" sz="quarter" idx="10"/>
          </p:nvPr>
        </p:nvSpPr>
        <p:spPr/>
        <p:txBody>
          <a:bodyPr/>
          <a:lstStyle/>
          <a:p>
            <a:fld id="{007C9F01-60AB-4CD0-8064-E693CD8545C9}" type="slidenum">
              <a:rPr lang="en-US" smtClean="0"/>
              <a:t>8</a:t>
            </a:fld>
            <a:endParaRPr lang="en-US"/>
          </a:p>
        </p:txBody>
      </p:sp>
    </p:spTree>
    <p:extLst>
      <p:ext uri="{BB962C8B-B14F-4D97-AF65-F5344CB8AC3E}">
        <p14:creationId xmlns:p14="http://schemas.microsoft.com/office/powerpoint/2010/main" val="42582616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defTabSz="914318">
              <a:defRPr/>
            </a:pPr>
            <a:r>
              <a:rPr lang="en-US" sz="1500" dirty="0"/>
              <a:t>Re-emphasize importance of P&amp;N</a:t>
            </a:r>
          </a:p>
          <a:p>
            <a:pPr defTabSz="914318">
              <a:defRPr/>
            </a:pPr>
            <a:endParaRPr lang="en-US" sz="1500" dirty="0"/>
          </a:p>
          <a:p>
            <a:pPr defTabSz="914318">
              <a:defRPr/>
            </a:pPr>
            <a:r>
              <a:rPr lang="en-US" sz="1500" dirty="0"/>
              <a:t>Plug for P&amp;N training. Pilot held August 14</a:t>
            </a:r>
            <a:r>
              <a:rPr lang="en-US" sz="1500" baseline="30000" dirty="0"/>
              <a:t>th</a:t>
            </a:r>
            <a:r>
              <a:rPr lang="en-US" sz="1500" dirty="0"/>
              <a:t> at Engineering Center by Jeff Moore. Consisted of planning, design, and </a:t>
            </a:r>
            <a:r>
              <a:rPr lang="en-US" sz="1500" dirty="0" err="1"/>
              <a:t>env</a:t>
            </a:r>
            <a:r>
              <a:rPr lang="en-US" sz="1500" dirty="0"/>
              <a:t>. Based on KYTC and AASHTO practices. Next class end of year.</a:t>
            </a:r>
          </a:p>
          <a:p>
            <a:endParaRPr lang="en-US" dirty="0"/>
          </a:p>
        </p:txBody>
      </p:sp>
      <p:sp>
        <p:nvSpPr>
          <p:cNvPr id="4" name="Slide Number Placeholder 3"/>
          <p:cNvSpPr>
            <a:spLocks noGrp="1"/>
          </p:cNvSpPr>
          <p:nvPr>
            <p:ph type="sldNum" sz="quarter" idx="10"/>
          </p:nvPr>
        </p:nvSpPr>
        <p:spPr/>
        <p:txBody>
          <a:bodyPr/>
          <a:lstStyle/>
          <a:p>
            <a:fld id="{007C9F01-60AB-4CD0-8064-E693CD8545C9}" type="slidenum">
              <a:rPr lang="en-US" smtClean="0"/>
              <a:t>9</a:t>
            </a:fld>
            <a:endParaRPr lang="en-US"/>
          </a:p>
        </p:txBody>
      </p:sp>
    </p:spTree>
    <p:extLst>
      <p:ext uri="{BB962C8B-B14F-4D97-AF65-F5344CB8AC3E}">
        <p14:creationId xmlns:p14="http://schemas.microsoft.com/office/powerpoint/2010/main" val="3174425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D5E262B-4C90-4947-AE5A-556E0B2A5195}" type="datetimeFigureOut">
              <a:rPr lang="en-US" smtClean="0"/>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FC946-CD25-46CB-83F0-10F0273FEA9F}" type="slidenum">
              <a:rPr lang="en-US" smtClean="0"/>
              <a:t>‹#›</a:t>
            </a:fld>
            <a:endParaRPr lang="en-US"/>
          </a:p>
        </p:txBody>
      </p:sp>
    </p:spTree>
    <p:extLst>
      <p:ext uri="{BB962C8B-B14F-4D97-AF65-F5344CB8AC3E}">
        <p14:creationId xmlns:p14="http://schemas.microsoft.com/office/powerpoint/2010/main" val="3345158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D5E262B-4C90-4947-AE5A-556E0B2A5195}" type="datetimeFigureOut">
              <a:rPr lang="en-US" smtClean="0"/>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FC946-CD25-46CB-83F0-10F0273FEA9F}" type="slidenum">
              <a:rPr lang="en-US" smtClean="0"/>
              <a:t>‹#›</a:t>
            </a:fld>
            <a:endParaRPr lang="en-US"/>
          </a:p>
        </p:txBody>
      </p:sp>
    </p:spTree>
    <p:extLst>
      <p:ext uri="{BB962C8B-B14F-4D97-AF65-F5344CB8AC3E}">
        <p14:creationId xmlns:p14="http://schemas.microsoft.com/office/powerpoint/2010/main" val="2601717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D5E262B-4C90-4947-AE5A-556E0B2A5195}" type="datetimeFigureOut">
              <a:rPr lang="en-US" smtClean="0"/>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FC946-CD25-46CB-83F0-10F0273FEA9F}"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49601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D5E262B-4C90-4947-AE5A-556E0B2A5195}" type="datetimeFigureOut">
              <a:rPr lang="en-US" smtClean="0"/>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FC946-CD25-46CB-83F0-10F0273FEA9F}" type="slidenum">
              <a:rPr lang="en-US" smtClean="0"/>
              <a:t>‹#›</a:t>
            </a:fld>
            <a:endParaRPr lang="en-US"/>
          </a:p>
        </p:txBody>
      </p:sp>
    </p:spTree>
    <p:extLst>
      <p:ext uri="{BB962C8B-B14F-4D97-AF65-F5344CB8AC3E}">
        <p14:creationId xmlns:p14="http://schemas.microsoft.com/office/powerpoint/2010/main" val="11085792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D5E262B-4C90-4947-AE5A-556E0B2A5195}" type="datetimeFigureOut">
              <a:rPr lang="en-US" smtClean="0"/>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FC946-CD25-46CB-83F0-10F0273FEA9F}"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759241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D5E262B-4C90-4947-AE5A-556E0B2A5195}" type="datetimeFigureOut">
              <a:rPr lang="en-US" smtClean="0"/>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FC946-CD25-46CB-83F0-10F0273FEA9F}" type="slidenum">
              <a:rPr lang="en-US" smtClean="0"/>
              <a:t>‹#›</a:t>
            </a:fld>
            <a:endParaRPr lang="en-US"/>
          </a:p>
        </p:txBody>
      </p:sp>
    </p:spTree>
    <p:extLst>
      <p:ext uri="{BB962C8B-B14F-4D97-AF65-F5344CB8AC3E}">
        <p14:creationId xmlns:p14="http://schemas.microsoft.com/office/powerpoint/2010/main" val="13392876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5E262B-4C90-4947-AE5A-556E0B2A5195}" type="datetimeFigureOut">
              <a:rPr lang="en-US" smtClean="0"/>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FC946-CD25-46CB-83F0-10F0273FEA9F}" type="slidenum">
              <a:rPr lang="en-US" smtClean="0"/>
              <a:t>‹#›</a:t>
            </a:fld>
            <a:endParaRPr lang="en-US"/>
          </a:p>
        </p:txBody>
      </p:sp>
    </p:spTree>
    <p:extLst>
      <p:ext uri="{BB962C8B-B14F-4D97-AF65-F5344CB8AC3E}">
        <p14:creationId xmlns:p14="http://schemas.microsoft.com/office/powerpoint/2010/main" val="22851730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5E262B-4C90-4947-AE5A-556E0B2A5195}" type="datetimeFigureOut">
              <a:rPr lang="en-US" smtClean="0"/>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FC946-CD25-46CB-83F0-10F0273FEA9F}" type="slidenum">
              <a:rPr lang="en-US" smtClean="0"/>
              <a:t>‹#›</a:t>
            </a:fld>
            <a:endParaRPr lang="en-US"/>
          </a:p>
        </p:txBody>
      </p:sp>
    </p:spTree>
    <p:extLst>
      <p:ext uri="{BB962C8B-B14F-4D97-AF65-F5344CB8AC3E}">
        <p14:creationId xmlns:p14="http://schemas.microsoft.com/office/powerpoint/2010/main" val="753571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5E262B-4C90-4947-AE5A-556E0B2A5195}" type="datetimeFigureOut">
              <a:rPr lang="en-US" smtClean="0"/>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FC946-CD25-46CB-83F0-10F0273FEA9F}" type="slidenum">
              <a:rPr lang="en-US" smtClean="0"/>
              <a:t>‹#›</a:t>
            </a:fld>
            <a:endParaRPr lang="en-US"/>
          </a:p>
        </p:txBody>
      </p:sp>
    </p:spTree>
    <p:extLst>
      <p:ext uri="{BB962C8B-B14F-4D97-AF65-F5344CB8AC3E}">
        <p14:creationId xmlns:p14="http://schemas.microsoft.com/office/powerpoint/2010/main" val="1401140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D5E262B-4C90-4947-AE5A-556E0B2A5195}" type="datetimeFigureOut">
              <a:rPr lang="en-US" smtClean="0"/>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FC946-CD25-46CB-83F0-10F0273FEA9F}" type="slidenum">
              <a:rPr lang="en-US" smtClean="0"/>
              <a:t>‹#›</a:t>
            </a:fld>
            <a:endParaRPr lang="en-US"/>
          </a:p>
        </p:txBody>
      </p:sp>
    </p:spTree>
    <p:extLst>
      <p:ext uri="{BB962C8B-B14F-4D97-AF65-F5344CB8AC3E}">
        <p14:creationId xmlns:p14="http://schemas.microsoft.com/office/powerpoint/2010/main" val="3788728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D5E262B-4C90-4947-AE5A-556E0B2A5195}" type="datetimeFigureOut">
              <a:rPr lang="en-US" smtClean="0"/>
              <a:t>9/5/2018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AFC946-CD25-46CB-83F0-10F0273FEA9F}" type="slidenum">
              <a:rPr lang="en-US" smtClean="0"/>
              <a:t>‹#›</a:t>
            </a:fld>
            <a:endParaRPr lang="en-US"/>
          </a:p>
        </p:txBody>
      </p:sp>
    </p:spTree>
    <p:extLst>
      <p:ext uri="{BB962C8B-B14F-4D97-AF65-F5344CB8AC3E}">
        <p14:creationId xmlns:p14="http://schemas.microsoft.com/office/powerpoint/2010/main" val="1373393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D5E262B-4C90-4947-AE5A-556E0B2A5195}" type="datetimeFigureOut">
              <a:rPr lang="en-US" smtClean="0"/>
              <a:t>9/5/2018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AFC946-CD25-46CB-83F0-10F0273FEA9F}" type="slidenum">
              <a:rPr lang="en-US" smtClean="0"/>
              <a:t>‹#›</a:t>
            </a:fld>
            <a:endParaRPr lang="en-US"/>
          </a:p>
        </p:txBody>
      </p:sp>
    </p:spTree>
    <p:extLst>
      <p:ext uri="{BB962C8B-B14F-4D97-AF65-F5344CB8AC3E}">
        <p14:creationId xmlns:p14="http://schemas.microsoft.com/office/powerpoint/2010/main" val="4274174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D5E262B-4C90-4947-AE5A-556E0B2A5195}" type="datetimeFigureOut">
              <a:rPr lang="en-US" smtClean="0"/>
              <a:t>9/5/2018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AFC946-CD25-46CB-83F0-10F0273FEA9F}" type="slidenum">
              <a:rPr lang="en-US" smtClean="0"/>
              <a:t>‹#›</a:t>
            </a:fld>
            <a:endParaRPr lang="en-US"/>
          </a:p>
        </p:txBody>
      </p:sp>
    </p:spTree>
    <p:extLst>
      <p:ext uri="{BB962C8B-B14F-4D97-AF65-F5344CB8AC3E}">
        <p14:creationId xmlns:p14="http://schemas.microsoft.com/office/powerpoint/2010/main" val="1106382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5E262B-4C90-4947-AE5A-556E0B2A5195}" type="datetimeFigureOut">
              <a:rPr lang="en-US" smtClean="0"/>
              <a:t>9/5/2018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AFC946-CD25-46CB-83F0-10F0273FEA9F}" type="slidenum">
              <a:rPr lang="en-US" smtClean="0"/>
              <a:t>‹#›</a:t>
            </a:fld>
            <a:endParaRPr lang="en-US"/>
          </a:p>
        </p:txBody>
      </p:sp>
    </p:spTree>
    <p:extLst>
      <p:ext uri="{BB962C8B-B14F-4D97-AF65-F5344CB8AC3E}">
        <p14:creationId xmlns:p14="http://schemas.microsoft.com/office/powerpoint/2010/main" val="1928894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9D5E262B-4C90-4947-AE5A-556E0B2A5195}" type="datetimeFigureOut">
              <a:rPr lang="en-US" smtClean="0"/>
              <a:t>9/5/2018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AFC946-CD25-46CB-83F0-10F0273FEA9F}" type="slidenum">
              <a:rPr lang="en-US" smtClean="0"/>
              <a:t>‹#›</a:t>
            </a:fld>
            <a:endParaRPr lang="en-US"/>
          </a:p>
        </p:txBody>
      </p:sp>
    </p:spTree>
    <p:extLst>
      <p:ext uri="{BB962C8B-B14F-4D97-AF65-F5344CB8AC3E}">
        <p14:creationId xmlns:p14="http://schemas.microsoft.com/office/powerpoint/2010/main" val="3220251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D5E262B-4C90-4947-AE5A-556E0B2A5195}" type="datetimeFigureOut">
              <a:rPr lang="en-US" smtClean="0"/>
              <a:t>9/5/2018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AFC946-CD25-46CB-83F0-10F0273FEA9F}" type="slidenum">
              <a:rPr lang="en-US" smtClean="0"/>
              <a:t>‹#›</a:t>
            </a:fld>
            <a:endParaRPr lang="en-US"/>
          </a:p>
        </p:txBody>
      </p:sp>
    </p:spTree>
    <p:extLst>
      <p:ext uri="{BB962C8B-B14F-4D97-AF65-F5344CB8AC3E}">
        <p14:creationId xmlns:p14="http://schemas.microsoft.com/office/powerpoint/2010/main" val="247600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D5E262B-4C90-4947-AE5A-556E0B2A5195}" type="datetimeFigureOut">
              <a:rPr lang="en-US" smtClean="0"/>
              <a:t>9/5/2018</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0DAFC946-CD25-46CB-83F0-10F0273FEA9F}" type="slidenum">
              <a:rPr lang="en-US" smtClean="0"/>
              <a:t>‹#›</a:t>
            </a:fld>
            <a:endParaRPr lang="en-US"/>
          </a:p>
        </p:txBody>
      </p:sp>
    </p:spTree>
    <p:extLst>
      <p:ext uri="{BB962C8B-B14F-4D97-AF65-F5344CB8AC3E}">
        <p14:creationId xmlns:p14="http://schemas.microsoft.com/office/powerpoint/2010/main" val="2106960967"/>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7370" y="1700530"/>
            <a:ext cx="5825202" cy="1234727"/>
          </a:xfrm>
        </p:spPr>
        <p:txBody>
          <a:bodyPr/>
          <a:lstStyle/>
          <a:p>
            <a:r>
              <a:rPr lang="en-US" dirty="0" smtClean="0"/>
              <a:t>SCOPE VALIDATION</a:t>
            </a:r>
            <a:br>
              <a:rPr lang="en-US" dirty="0" smtClean="0"/>
            </a:br>
            <a:r>
              <a:rPr lang="en-US" sz="1350" dirty="0"/>
              <a:t>BRAD ELDRIDGE, KYTC</a:t>
            </a:r>
            <a:endParaRPr lang="en-US" dirty="0"/>
          </a:p>
        </p:txBody>
      </p:sp>
      <p:sp>
        <p:nvSpPr>
          <p:cNvPr id="3" name="Subtitle 2"/>
          <p:cNvSpPr>
            <a:spLocks noGrp="1"/>
          </p:cNvSpPr>
          <p:nvPr>
            <p:ph type="subTitle" idx="1"/>
          </p:nvPr>
        </p:nvSpPr>
        <p:spPr>
          <a:xfrm>
            <a:off x="461644" y="3895375"/>
            <a:ext cx="6567806" cy="822674"/>
          </a:xfrm>
        </p:spPr>
        <p:txBody>
          <a:bodyPr>
            <a:normAutofit fontScale="85000" lnSpcReduction="20000"/>
          </a:bodyPr>
          <a:lstStyle/>
          <a:p>
            <a:endParaRPr lang="en-US" dirty="0" smtClean="0"/>
          </a:p>
          <a:p>
            <a:r>
              <a:rPr lang="en-US" sz="1425" dirty="0">
                <a:solidFill>
                  <a:schemeClr val="tx1"/>
                </a:solidFill>
              </a:rPr>
              <a:t>“</a:t>
            </a:r>
            <a:r>
              <a:rPr lang="en-US" sz="1425" dirty="0">
                <a:solidFill>
                  <a:schemeClr val="tx1"/>
                </a:solidFill>
              </a:rPr>
              <a:t>The farther back you can look, the farther forward you are likely to see.” </a:t>
            </a:r>
          </a:p>
          <a:p>
            <a:r>
              <a:rPr lang="en-US" sz="1425" dirty="0">
                <a:solidFill>
                  <a:schemeClr val="tx1"/>
                </a:solidFill>
              </a:rPr>
              <a:t>-Winston Churchill </a:t>
            </a:r>
          </a:p>
          <a:p>
            <a:endParaRPr lang="en-US" dirty="0"/>
          </a:p>
        </p:txBody>
      </p:sp>
    </p:spTree>
    <p:extLst>
      <p:ext uri="{BB962C8B-B14F-4D97-AF65-F5344CB8AC3E}">
        <p14:creationId xmlns:p14="http://schemas.microsoft.com/office/powerpoint/2010/main" val="12269817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a Project Scope</a:t>
            </a:r>
            <a:endParaRPr lang="en-US" dirty="0"/>
          </a:p>
        </p:txBody>
      </p:sp>
      <p:sp>
        <p:nvSpPr>
          <p:cNvPr id="3" name="Content Placeholder 2"/>
          <p:cNvSpPr>
            <a:spLocks noGrp="1"/>
          </p:cNvSpPr>
          <p:nvPr>
            <p:ph sz="half" idx="1"/>
          </p:nvPr>
        </p:nvSpPr>
        <p:spPr>
          <a:xfrm>
            <a:off x="385763" y="2477692"/>
            <a:ext cx="3017520" cy="2910579"/>
          </a:xfrm>
        </p:spPr>
        <p:txBody>
          <a:bodyPr>
            <a:normAutofit fontScale="92500" lnSpcReduction="10000"/>
          </a:bodyPr>
          <a:lstStyle/>
          <a:p>
            <a:r>
              <a:rPr lang="en-US" sz="1800" dirty="0"/>
              <a:t>Type of Project</a:t>
            </a:r>
          </a:p>
          <a:p>
            <a:r>
              <a:rPr lang="en-US" sz="1800" dirty="0"/>
              <a:t>Project Description</a:t>
            </a:r>
          </a:p>
          <a:p>
            <a:r>
              <a:rPr lang="en-US" sz="1800" dirty="0"/>
              <a:t>Draft Purpose and Need</a:t>
            </a:r>
          </a:p>
          <a:p>
            <a:r>
              <a:rPr lang="en-US" sz="1800" dirty="0"/>
              <a:t>Roadway Characteristics</a:t>
            </a:r>
          </a:p>
          <a:p>
            <a:r>
              <a:rPr lang="en-US" sz="1800" dirty="0"/>
              <a:t>Potential Options to </a:t>
            </a:r>
            <a:r>
              <a:rPr lang="en-US" sz="1800" dirty="0"/>
              <a:t>Consider</a:t>
            </a:r>
          </a:p>
          <a:p>
            <a:r>
              <a:rPr lang="en-US" sz="1800" dirty="0"/>
              <a:t>Utility Requirements</a:t>
            </a:r>
            <a:endParaRPr lang="en-US" sz="1800" dirty="0"/>
          </a:p>
          <a:p>
            <a:r>
              <a:rPr lang="en-US" sz="1800" dirty="0"/>
              <a:t>Design Criteria</a:t>
            </a:r>
          </a:p>
          <a:p>
            <a:endParaRPr lang="en-US" dirty="0"/>
          </a:p>
        </p:txBody>
      </p:sp>
      <p:sp>
        <p:nvSpPr>
          <p:cNvPr id="4" name="Content Placeholder 3"/>
          <p:cNvSpPr>
            <a:spLocks noGrp="1"/>
          </p:cNvSpPr>
          <p:nvPr>
            <p:ph sz="half" idx="2"/>
          </p:nvPr>
        </p:nvSpPr>
        <p:spPr>
          <a:xfrm>
            <a:off x="3817478" y="2477692"/>
            <a:ext cx="3237690" cy="2910580"/>
          </a:xfrm>
        </p:spPr>
        <p:txBody>
          <a:bodyPr>
            <a:normAutofit fontScale="92500" lnSpcReduction="10000"/>
          </a:bodyPr>
          <a:lstStyle/>
          <a:p>
            <a:r>
              <a:rPr lang="en-US" sz="1800" dirty="0"/>
              <a:t>Proposed Access Control</a:t>
            </a:r>
          </a:p>
          <a:p>
            <a:r>
              <a:rPr lang="en-US" sz="1800" dirty="0"/>
              <a:t>Possible Funding Types</a:t>
            </a:r>
          </a:p>
          <a:p>
            <a:r>
              <a:rPr lang="en-US" sz="1800" dirty="0"/>
              <a:t>Potential Environmental Actions</a:t>
            </a:r>
          </a:p>
          <a:p>
            <a:r>
              <a:rPr lang="en-US" sz="1800" dirty="0"/>
              <a:t>Right of Way </a:t>
            </a:r>
            <a:r>
              <a:rPr lang="en-US" sz="1800" dirty="0"/>
              <a:t>Requirements</a:t>
            </a:r>
            <a:endParaRPr lang="en-US" sz="1800" dirty="0"/>
          </a:p>
          <a:p>
            <a:r>
              <a:rPr lang="en-US" sz="1800" dirty="0"/>
              <a:t>Number of Drainage Structures Anticipated</a:t>
            </a:r>
          </a:p>
          <a:p>
            <a:endParaRPr lang="en-US" dirty="0"/>
          </a:p>
        </p:txBody>
      </p:sp>
    </p:spTree>
    <p:extLst>
      <p:ext uri="{BB962C8B-B14F-4D97-AF65-F5344CB8AC3E}">
        <p14:creationId xmlns:p14="http://schemas.microsoft.com/office/powerpoint/2010/main" val="41595315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of Scope Validation</a:t>
            </a:r>
            <a:endParaRPr lang="en-US" dirty="0"/>
          </a:p>
        </p:txBody>
      </p:sp>
      <p:sp>
        <p:nvSpPr>
          <p:cNvPr id="3" name="Content Placeholder 2"/>
          <p:cNvSpPr>
            <a:spLocks noGrp="1"/>
          </p:cNvSpPr>
          <p:nvPr>
            <p:ph idx="1"/>
          </p:nvPr>
        </p:nvSpPr>
        <p:spPr/>
        <p:txBody>
          <a:bodyPr/>
          <a:lstStyle/>
          <a:p>
            <a:r>
              <a:rPr lang="en-US" sz="1800" dirty="0"/>
              <a:t>Draft purpose and need</a:t>
            </a:r>
          </a:p>
          <a:p>
            <a:r>
              <a:rPr lang="en-US" sz="1800" dirty="0"/>
              <a:t>General concept of what project should accomplish (and will not)</a:t>
            </a:r>
          </a:p>
          <a:p>
            <a:r>
              <a:rPr lang="en-US" sz="1800" dirty="0"/>
              <a:t>Potential impacts and associated risks</a:t>
            </a:r>
          </a:p>
          <a:p>
            <a:r>
              <a:rPr lang="en-US" sz="1800" dirty="0"/>
              <a:t>Baseline scope of work, cost, and schedule</a:t>
            </a:r>
          </a:p>
          <a:p>
            <a:endParaRPr lang="en-US" dirty="0"/>
          </a:p>
        </p:txBody>
      </p:sp>
    </p:spTree>
    <p:extLst>
      <p:ext uri="{BB962C8B-B14F-4D97-AF65-F5344CB8AC3E}">
        <p14:creationId xmlns:p14="http://schemas.microsoft.com/office/powerpoint/2010/main" val="11043318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467210" y="4944996"/>
            <a:ext cx="4529082" cy="697089"/>
          </a:xfrm>
        </p:spPr>
        <p:txBody>
          <a:bodyPr>
            <a:normAutofit fontScale="70000" lnSpcReduction="20000"/>
          </a:bodyPr>
          <a:lstStyle/>
          <a:p>
            <a:pPr marL="0" indent="0">
              <a:buNone/>
            </a:pPr>
            <a:r>
              <a:rPr lang="en-US" i="1" dirty="0"/>
              <a:t>“BY FAILING TO PREPARE, YOU ARE PREPARING TO FAIL.”</a:t>
            </a:r>
          </a:p>
          <a:p>
            <a:pPr marL="0" indent="0">
              <a:buNone/>
            </a:pPr>
            <a:r>
              <a:rPr lang="en-US" i="1" dirty="0"/>
              <a:t>			    </a:t>
            </a:r>
            <a:r>
              <a:rPr lang="en-US" dirty="0"/>
              <a:t>-BENJAMIN FRANKLIN</a:t>
            </a:r>
          </a:p>
          <a:p>
            <a:pPr marL="0" indent="0">
              <a:buNone/>
            </a:pPr>
            <a:endParaRPr lang="en-US" dirty="0"/>
          </a:p>
        </p:txBody>
      </p:sp>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8001" y="2246366"/>
            <a:ext cx="6673193" cy="2291420"/>
          </a:xfrm>
          <a:prstGeom prst="rect">
            <a:avLst/>
          </a:prstGeom>
        </p:spPr>
      </p:pic>
    </p:spTree>
    <p:extLst>
      <p:ext uri="{BB962C8B-B14F-4D97-AF65-F5344CB8AC3E}">
        <p14:creationId xmlns:p14="http://schemas.microsoft.com/office/powerpoint/2010/main" val="17937651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1" y="2942381"/>
            <a:ext cx="6447501" cy="990600"/>
          </a:xfrm>
        </p:spPr>
        <p:txBody>
          <a:bodyPr>
            <a:normAutofit/>
          </a:bodyPr>
          <a:lstStyle/>
          <a:p>
            <a:pPr algn="ctr"/>
            <a:r>
              <a:rPr lang="en-US" sz="4050" dirty="0"/>
              <a:t>Thank You</a:t>
            </a:r>
            <a:endParaRPr lang="en-US" sz="4050" dirty="0"/>
          </a:p>
        </p:txBody>
      </p:sp>
      <p:sp>
        <p:nvSpPr>
          <p:cNvPr id="6" name="Content Placeholder 5"/>
          <p:cNvSpPr>
            <a:spLocks noGrp="1"/>
          </p:cNvSpPr>
          <p:nvPr>
            <p:ph idx="1"/>
          </p:nvPr>
        </p:nvSpPr>
        <p:spPr>
          <a:xfrm>
            <a:off x="379413" y="4706542"/>
            <a:ext cx="6447501" cy="2910580"/>
          </a:xfrm>
        </p:spPr>
        <p:txBody>
          <a:bodyPr/>
          <a:lstStyle/>
          <a:p>
            <a:pPr marL="0" indent="0">
              <a:buNone/>
            </a:pPr>
            <a:endParaRPr lang="en-US" dirty="0"/>
          </a:p>
        </p:txBody>
      </p:sp>
    </p:spTree>
    <p:extLst>
      <p:ext uri="{BB962C8B-B14F-4D97-AF65-F5344CB8AC3E}">
        <p14:creationId xmlns:p14="http://schemas.microsoft.com/office/powerpoint/2010/main" val="30467915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Scoping</a:t>
            </a:r>
          </a:p>
        </p:txBody>
      </p:sp>
      <p:sp>
        <p:nvSpPr>
          <p:cNvPr id="3" name="Content Placeholder 2"/>
          <p:cNvSpPr>
            <a:spLocks noGrp="1"/>
          </p:cNvSpPr>
          <p:nvPr>
            <p:ph idx="1"/>
          </p:nvPr>
        </p:nvSpPr>
        <p:spPr/>
        <p:txBody>
          <a:bodyPr/>
          <a:lstStyle/>
          <a:p>
            <a:r>
              <a:rPr lang="en-US" sz="1800" dirty="0"/>
              <a:t>Involves getting information to start a project, </a:t>
            </a:r>
            <a:r>
              <a:rPr lang="en-US" sz="1800" dirty="0"/>
              <a:t>and identifying the </a:t>
            </a:r>
            <a:r>
              <a:rPr lang="en-US" sz="1800" dirty="0"/>
              <a:t>features the product would have </a:t>
            </a:r>
            <a:r>
              <a:rPr lang="en-US" sz="1800" dirty="0"/>
              <a:t>in order to meet </a:t>
            </a:r>
            <a:r>
              <a:rPr lang="en-US" sz="1800" dirty="0"/>
              <a:t>its stakeholder’s requirements.</a:t>
            </a:r>
          </a:p>
          <a:p>
            <a:endParaRPr lang="en-US" sz="1800" dirty="0"/>
          </a:p>
          <a:p>
            <a:r>
              <a:rPr lang="en-US" sz="1800" dirty="0"/>
              <a:t>A series of project-focused activities that develop key design parameters and other project requirements.</a:t>
            </a:r>
          </a:p>
          <a:p>
            <a:endParaRPr lang="en-US" dirty="0"/>
          </a:p>
        </p:txBody>
      </p:sp>
    </p:spTree>
    <p:extLst>
      <p:ext uri="{BB962C8B-B14F-4D97-AF65-F5344CB8AC3E}">
        <p14:creationId xmlns:p14="http://schemas.microsoft.com/office/powerpoint/2010/main" val="5013030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Pitfall of Inadequate Scope</a:t>
            </a:r>
            <a:endParaRPr lang="en-US" dirty="0"/>
          </a:p>
        </p:txBody>
      </p:sp>
      <p:sp>
        <p:nvSpPr>
          <p:cNvPr id="3" name="Content Placeholder 2"/>
          <p:cNvSpPr>
            <a:spLocks noGrp="1"/>
          </p:cNvSpPr>
          <p:nvPr>
            <p:ph idx="1"/>
          </p:nvPr>
        </p:nvSpPr>
        <p:spPr>
          <a:xfrm>
            <a:off x="508000" y="2477692"/>
            <a:ext cx="2466458" cy="2910580"/>
          </a:xfrm>
        </p:spPr>
        <p:txBody>
          <a:bodyPr/>
          <a:lstStyle/>
          <a:p>
            <a:r>
              <a:rPr lang="en-US" sz="1800" dirty="0"/>
              <a:t>Over come negative impact of scope creep and scope changes</a:t>
            </a:r>
          </a:p>
          <a:p>
            <a:endParaRPr lang="en-US" dirty="0"/>
          </a:p>
        </p:txBody>
      </p:sp>
      <p:pic>
        <p:nvPicPr>
          <p:cNvPr id="4" name="Picture 3"/>
          <p:cNvPicPr>
            <a:picLocks noChangeAspect="1"/>
          </p:cNvPicPr>
          <p:nvPr/>
        </p:nvPicPr>
        <p:blipFill>
          <a:blip r:embed="rId3"/>
          <a:stretch>
            <a:fillRect/>
          </a:stretch>
        </p:blipFill>
        <p:spPr>
          <a:xfrm>
            <a:off x="2974458" y="2175585"/>
            <a:ext cx="3981044" cy="2828363"/>
          </a:xfrm>
          <a:prstGeom prst="rect">
            <a:avLst/>
          </a:prstGeom>
        </p:spPr>
      </p:pic>
    </p:spTree>
    <p:extLst>
      <p:ext uri="{BB962C8B-B14F-4D97-AF65-F5344CB8AC3E}">
        <p14:creationId xmlns:p14="http://schemas.microsoft.com/office/powerpoint/2010/main" val="12112960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Project Scoping</a:t>
            </a:r>
            <a:endParaRPr lang="en-US" dirty="0"/>
          </a:p>
        </p:txBody>
      </p:sp>
      <p:sp>
        <p:nvSpPr>
          <p:cNvPr id="3" name="Content Placeholder 2"/>
          <p:cNvSpPr>
            <a:spLocks noGrp="1"/>
          </p:cNvSpPr>
          <p:nvPr>
            <p:ph idx="1"/>
          </p:nvPr>
        </p:nvSpPr>
        <p:spPr>
          <a:xfrm>
            <a:off x="508001" y="2206562"/>
            <a:ext cx="6447501" cy="2910580"/>
          </a:xfrm>
        </p:spPr>
        <p:txBody>
          <a:bodyPr>
            <a:normAutofit/>
          </a:bodyPr>
          <a:lstStyle/>
          <a:p>
            <a:r>
              <a:rPr lang="en-US" sz="1950" dirty="0"/>
              <a:t>Statistical Evidence indicates that earlier and more detailed scoping efforts can reduce total design and construction cost by as much as 20% and shorten total design and construction schedule by as much as 39%. </a:t>
            </a:r>
            <a:r>
              <a:rPr lang="en-US" sz="1950" dirty="0"/>
              <a:t>			(</a:t>
            </a:r>
            <a:r>
              <a:rPr lang="en-US" sz="1950" dirty="0"/>
              <a:t>NCHRP Report </a:t>
            </a:r>
            <a:r>
              <a:rPr lang="en-US" sz="1950" dirty="0"/>
              <a:t>821- </a:t>
            </a:r>
            <a:r>
              <a:rPr lang="en-US" sz="1950" dirty="0"/>
              <a:t>Effective Project Scoping</a:t>
            </a:r>
            <a:r>
              <a:rPr lang="en-US" sz="1950" dirty="0"/>
              <a:t>)</a:t>
            </a:r>
          </a:p>
          <a:p>
            <a:endParaRPr lang="en-US" sz="1950" dirty="0"/>
          </a:p>
          <a:p>
            <a:pPr marL="0" indent="0">
              <a:buNone/>
            </a:pPr>
            <a:endParaRPr lang="en-US" sz="1950" dirty="0"/>
          </a:p>
          <a:p>
            <a:pPr marL="0" indent="0">
              <a:buNone/>
            </a:pPr>
            <a:endParaRPr lang="en-US" sz="1950" dirty="0"/>
          </a:p>
          <a:p>
            <a:endParaRPr lang="en-US" dirty="0"/>
          </a:p>
        </p:txBody>
      </p:sp>
    </p:spTree>
    <p:extLst>
      <p:ext uri="{BB962C8B-B14F-4D97-AF65-F5344CB8AC3E}">
        <p14:creationId xmlns:p14="http://schemas.microsoft.com/office/powerpoint/2010/main" val="31961770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to Validating Scope</a:t>
            </a:r>
            <a:endParaRPr lang="en-US" dirty="0"/>
          </a:p>
        </p:txBody>
      </p:sp>
      <p:sp>
        <p:nvSpPr>
          <p:cNvPr id="3" name="Content Placeholder 2"/>
          <p:cNvSpPr>
            <a:spLocks noGrp="1"/>
          </p:cNvSpPr>
          <p:nvPr>
            <p:ph idx="1"/>
          </p:nvPr>
        </p:nvSpPr>
        <p:spPr>
          <a:xfrm>
            <a:off x="508001" y="2477692"/>
            <a:ext cx="2418611" cy="2910580"/>
          </a:xfrm>
        </p:spPr>
        <p:txBody>
          <a:bodyPr>
            <a:normAutofit fontScale="92500" lnSpcReduction="10000"/>
          </a:bodyPr>
          <a:lstStyle/>
          <a:p>
            <a:r>
              <a:rPr lang="en-US" sz="1800" dirty="0"/>
              <a:t>Project Data Gathering</a:t>
            </a:r>
          </a:p>
          <a:p>
            <a:endParaRPr lang="en-US" sz="1800" dirty="0"/>
          </a:p>
          <a:p>
            <a:r>
              <a:rPr lang="en-US" sz="1800" dirty="0"/>
              <a:t>Pre-Design Meeting</a:t>
            </a:r>
          </a:p>
          <a:p>
            <a:pPr lvl="3"/>
            <a:r>
              <a:rPr lang="en-US" sz="1800" dirty="0"/>
              <a:t>Draft P&amp;N</a:t>
            </a:r>
          </a:p>
          <a:p>
            <a:pPr lvl="3"/>
            <a:r>
              <a:rPr lang="en-US" sz="1800" dirty="0"/>
              <a:t>Project Scope</a:t>
            </a:r>
          </a:p>
          <a:p>
            <a:endParaRPr lang="en-US" dirty="0"/>
          </a:p>
        </p:txBody>
      </p:sp>
      <p:graphicFrame>
        <p:nvGraphicFramePr>
          <p:cNvPr id="4" name="Diagram 3"/>
          <p:cNvGraphicFramePr/>
          <p:nvPr>
            <p:extLst>
              <p:ext uri="{D42A27DB-BD31-4B8C-83A1-F6EECF244321}">
                <p14:modId xmlns:p14="http://schemas.microsoft.com/office/powerpoint/2010/main" val="2744019702"/>
              </p:ext>
            </p:extLst>
          </p:nvPr>
        </p:nvGraphicFramePr>
        <p:xfrm>
          <a:off x="3731751" y="1809750"/>
          <a:ext cx="3839414" cy="39320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231566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Data</a:t>
            </a:r>
            <a:endParaRPr lang="en-US" dirty="0"/>
          </a:p>
        </p:txBody>
      </p:sp>
      <p:sp>
        <p:nvSpPr>
          <p:cNvPr id="3" name="Content Placeholder 2"/>
          <p:cNvSpPr>
            <a:spLocks noGrp="1"/>
          </p:cNvSpPr>
          <p:nvPr>
            <p:ph sz="half" idx="1"/>
          </p:nvPr>
        </p:nvSpPr>
        <p:spPr/>
        <p:txBody>
          <a:bodyPr/>
          <a:lstStyle/>
          <a:p>
            <a:r>
              <a:rPr lang="en-US" sz="1800" dirty="0"/>
              <a:t>Highway Information View &amp; Extract Interface, </a:t>
            </a:r>
            <a:r>
              <a:rPr lang="en-US" sz="1800" dirty="0" err="1"/>
              <a:t>HIVEi</a:t>
            </a:r>
            <a:endParaRPr lang="en-US" sz="1800" dirty="0"/>
          </a:p>
          <a:p>
            <a:r>
              <a:rPr lang="en-US" sz="1800" dirty="0"/>
              <a:t>Planning Studies/DNA</a:t>
            </a:r>
          </a:p>
          <a:p>
            <a:r>
              <a:rPr lang="en-US" sz="1800" dirty="0"/>
              <a:t>As-built/Record Plans</a:t>
            </a:r>
          </a:p>
          <a:p>
            <a:r>
              <a:rPr lang="en-US" sz="1800" dirty="0"/>
              <a:t>Traffic data</a:t>
            </a:r>
          </a:p>
          <a:p>
            <a:r>
              <a:rPr lang="en-US" sz="1800" dirty="0"/>
              <a:t>Crash data</a:t>
            </a:r>
          </a:p>
          <a:p>
            <a:r>
              <a:rPr lang="en-US" sz="1800" dirty="0"/>
              <a:t>Project Mapping</a:t>
            </a:r>
          </a:p>
          <a:p>
            <a:endParaRPr lang="en-US" dirty="0"/>
          </a:p>
        </p:txBody>
      </p:sp>
      <p:sp>
        <p:nvSpPr>
          <p:cNvPr id="4" name="Content Placeholder 3"/>
          <p:cNvSpPr>
            <a:spLocks noGrp="1"/>
          </p:cNvSpPr>
          <p:nvPr>
            <p:ph sz="half" idx="2"/>
          </p:nvPr>
        </p:nvSpPr>
        <p:spPr/>
        <p:txBody>
          <a:bodyPr/>
          <a:lstStyle/>
          <a:p>
            <a:r>
              <a:rPr lang="en-US" sz="1800" dirty="0"/>
              <a:t>Right of Way</a:t>
            </a:r>
          </a:p>
          <a:p>
            <a:r>
              <a:rPr lang="en-US" sz="1800" dirty="0"/>
              <a:t>Preliminary Budget</a:t>
            </a:r>
          </a:p>
          <a:p>
            <a:r>
              <a:rPr lang="en-US" sz="1800" dirty="0"/>
              <a:t>Existing Geotechnical Information</a:t>
            </a:r>
          </a:p>
          <a:p>
            <a:r>
              <a:rPr lang="en-US" sz="1800" dirty="0"/>
              <a:t>Utilities</a:t>
            </a:r>
          </a:p>
          <a:p>
            <a:r>
              <a:rPr lang="en-US" sz="1800" dirty="0"/>
              <a:t>Agency Coordination</a:t>
            </a:r>
          </a:p>
          <a:p>
            <a:r>
              <a:rPr lang="en-US" sz="1800" dirty="0"/>
              <a:t>Modal Considerations</a:t>
            </a:r>
          </a:p>
          <a:p>
            <a:endParaRPr lang="en-US" dirty="0"/>
          </a:p>
        </p:txBody>
      </p:sp>
    </p:spTree>
    <p:extLst>
      <p:ext uri="{BB962C8B-B14F-4D97-AF65-F5344CB8AC3E}">
        <p14:creationId xmlns:p14="http://schemas.microsoft.com/office/powerpoint/2010/main" val="42587596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Pre-Design Meeting</a:t>
            </a:r>
            <a:endParaRPr lang="en-US" dirty="0"/>
          </a:p>
        </p:txBody>
      </p:sp>
      <p:sp>
        <p:nvSpPr>
          <p:cNvPr id="3" name="Content Placeholder 2"/>
          <p:cNvSpPr>
            <a:spLocks noGrp="1"/>
          </p:cNvSpPr>
          <p:nvPr>
            <p:ph sz="half" idx="1"/>
          </p:nvPr>
        </p:nvSpPr>
        <p:spPr/>
        <p:txBody>
          <a:bodyPr/>
          <a:lstStyle/>
          <a:p>
            <a:r>
              <a:rPr lang="en-US" sz="1800" dirty="0"/>
              <a:t>Draft Purpose </a:t>
            </a:r>
            <a:r>
              <a:rPr lang="en-US" sz="1800" dirty="0"/>
              <a:t>and Need</a:t>
            </a:r>
          </a:p>
          <a:p>
            <a:r>
              <a:rPr lang="en-US" sz="1800" dirty="0"/>
              <a:t>Project Scope</a:t>
            </a:r>
          </a:p>
          <a:p>
            <a:r>
              <a:rPr lang="en-US" sz="1800" dirty="0"/>
              <a:t>Schedule and Milestones</a:t>
            </a:r>
          </a:p>
          <a:p>
            <a:r>
              <a:rPr lang="en-US" sz="1800" dirty="0"/>
              <a:t>Additional Resources</a:t>
            </a:r>
          </a:p>
          <a:p>
            <a:endParaRPr lang="en-US" dirty="0"/>
          </a:p>
        </p:txBody>
      </p:sp>
      <p:sp>
        <p:nvSpPr>
          <p:cNvPr id="4" name="Content Placeholder 3"/>
          <p:cNvSpPr>
            <a:spLocks noGrp="1"/>
          </p:cNvSpPr>
          <p:nvPr>
            <p:ph sz="half" idx="2"/>
          </p:nvPr>
        </p:nvSpPr>
        <p:spPr/>
        <p:txBody>
          <a:bodyPr/>
          <a:lstStyle/>
          <a:p>
            <a:r>
              <a:rPr lang="en-US" sz="1800" dirty="0"/>
              <a:t>Additional Mapping</a:t>
            </a:r>
          </a:p>
          <a:p>
            <a:r>
              <a:rPr lang="en-US" sz="1800" dirty="0"/>
              <a:t>Environmental Overview</a:t>
            </a:r>
          </a:p>
          <a:p>
            <a:r>
              <a:rPr lang="en-US" sz="1800" dirty="0"/>
              <a:t>Traffic Forecasting</a:t>
            </a:r>
          </a:p>
          <a:p>
            <a:r>
              <a:rPr lang="en-US" sz="1800" dirty="0"/>
              <a:t>Public Involvement</a:t>
            </a:r>
          </a:p>
          <a:p>
            <a:endParaRPr lang="en-US" dirty="0"/>
          </a:p>
        </p:txBody>
      </p:sp>
    </p:spTree>
    <p:extLst>
      <p:ext uri="{BB962C8B-B14F-4D97-AF65-F5344CB8AC3E}">
        <p14:creationId xmlns:p14="http://schemas.microsoft.com/office/powerpoint/2010/main" val="122466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1" y="1314450"/>
            <a:ext cx="6447501" cy="537210"/>
          </a:xfrm>
        </p:spPr>
        <p:txBody>
          <a:bodyPr>
            <a:normAutofit fontScale="90000"/>
          </a:bodyPr>
          <a:lstStyle/>
          <a:p>
            <a:r>
              <a:rPr lang="en-US" dirty="0" smtClean="0"/>
              <a:t>Purpose and Need Statement</a:t>
            </a:r>
            <a:endParaRPr lang="en-US" dirty="0"/>
          </a:p>
        </p:txBody>
      </p:sp>
      <p:sp>
        <p:nvSpPr>
          <p:cNvPr id="3" name="Content Placeholder 2"/>
          <p:cNvSpPr>
            <a:spLocks noGrp="1"/>
          </p:cNvSpPr>
          <p:nvPr>
            <p:ph idx="1"/>
          </p:nvPr>
        </p:nvSpPr>
        <p:spPr>
          <a:xfrm>
            <a:off x="207963" y="2188048"/>
            <a:ext cx="7764462" cy="2910580"/>
          </a:xfrm>
        </p:spPr>
        <p:txBody>
          <a:bodyPr>
            <a:normAutofit/>
          </a:bodyPr>
          <a:lstStyle/>
          <a:p>
            <a:r>
              <a:rPr lang="en-US" sz="1800" dirty="0"/>
              <a:t>Is the first decision point of the shared decision process.</a:t>
            </a:r>
          </a:p>
          <a:p>
            <a:endParaRPr lang="en-US" sz="1800" dirty="0"/>
          </a:p>
          <a:p>
            <a:r>
              <a:rPr lang="en-US" sz="1800" dirty="0"/>
              <a:t>Provides </a:t>
            </a:r>
            <a:r>
              <a:rPr lang="en-US" sz="1800" dirty="0"/>
              <a:t>the </a:t>
            </a:r>
            <a:r>
              <a:rPr lang="en-US" sz="1800" dirty="0"/>
              <a:t>foundation and framework for determining which alternatives will be considered and for selecting the preferred alternative. </a:t>
            </a:r>
          </a:p>
          <a:p>
            <a:endParaRPr lang="en-US" sz="1800" dirty="0"/>
          </a:p>
          <a:p>
            <a:r>
              <a:rPr lang="en-US" sz="1800" dirty="0"/>
              <a:t>Contains factual </a:t>
            </a:r>
            <a:r>
              <a:rPr lang="en-US" sz="1800" dirty="0"/>
              <a:t>and objective data and information on the statement of the current conditions and why the project is being pursued.</a:t>
            </a:r>
          </a:p>
          <a:p>
            <a:endParaRPr lang="en-US" sz="1800" dirty="0"/>
          </a:p>
          <a:p>
            <a:endParaRPr lang="en-US" dirty="0"/>
          </a:p>
        </p:txBody>
      </p:sp>
    </p:spTree>
    <p:extLst>
      <p:ext uri="{BB962C8B-B14F-4D97-AF65-F5344CB8AC3E}">
        <p14:creationId xmlns:p14="http://schemas.microsoft.com/office/powerpoint/2010/main" val="39149200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Purpose and Need Handbook</a:t>
            </a:r>
            <a:endParaRPr lang="en-US" dirty="0"/>
          </a:p>
        </p:txBody>
      </p:sp>
      <p:sp>
        <p:nvSpPr>
          <p:cNvPr id="3" name="Content Placeholder 2"/>
          <p:cNvSpPr>
            <a:spLocks noGrp="1"/>
          </p:cNvSpPr>
          <p:nvPr>
            <p:ph idx="1"/>
          </p:nvPr>
        </p:nvSpPr>
        <p:spPr/>
        <p:txBody>
          <a:bodyPr/>
          <a:lstStyle/>
          <a:p>
            <a:endParaRPr lang="en-US"/>
          </a:p>
        </p:txBody>
      </p:sp>
      <p:pic>
        <p:nvPicPr>
          <p:cNvPr id="4" name="Content Placeholder 7"/>
          <p:cNvPicPr>
            <a:picLocks noChangeAspect="1"/>
          </p:cNvPicPr>
          <p:nvPr/>
        </p:nvPicPr>
        <p:blipFill>
          <a:blip r:embed="rId3"/>
          <a:stretch>
            <a:fillRect/>
          </a:stretch>
        </p:blipFill>
        <p:spPr>
          <a:xfrm>
            <a:off x="508000" y="2007167"/>
            <a:ext cx="6703916" cy="3381105"/>
          </a:xfrm>
          <a:prstGeom prst="rect">
            <a:avLst/>
          </a:prstGeom>
        </p:spPr>
      </p:pic>
    </p:spTree>
    <p:extLst>
      <p:ext uri="{BB962C8B-B14F-4D97-AF65-F5344CB8AC3E}">
        <p14:creationId xmlns:p14="http://schemas.microsoft.com/office/powerpoint/2010/main" val="338035431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E0F30E28F43D84881B1E447717B93F8" ma:contentTypeVersion="7" ma:contentTypeDescription="Create a new document." ma:contentTypeScope="" ma:versionID="b748e49c15c57adbcf31b8296ec0e051">
  <xsd:schema xmlns:xsd="http://www.w3.org/2001/XMLSchema" xmlns:xs="http://www.w3.org/2001/XMLSchema" xmlns:p="http://schemas.microsoft.com/office/2006/metadata/properties" xmlns:ns2="b47a5aad-adfb-4dac-9d3f-47090e67d565" targetNamespace="http://schemas.microsoft.com/office/2006/metadata/properties" ma:root="true" ma:fieldsID="10e404f992e9072f4276d4f787b18ba3" ns2:_="">
    <xsd:import namespace="b47a5aad-adfb-4dac-9d3f-47090e67d565"/>
    <xsd:element name="properties">
      <xsd:complexType>
        <xsd:sequence>
          <xsd:element name="documentManagement">
            <xsd:complexType>
              <xsd:all>
                <xsd:element ref="ns2:Speakers" minOccurs="0"/>
                <xsd:element ref="ns2:Day" minOccurs="0"/>
                <xsd:element ref="ns2:Year" minOccurs="0"/>
                <xsd:element ref="ns2:Se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7a5aad-adfb-4dac-9d3f-47090e67d565" elementFormDefault="qualified">
    <xsd:import namespace="http://schemas.microsoft.com/office/2006/documentManagement/types"/>
    <xsd:import namespace="http://schemas.microsoft.com/office/infopath/2007/PartnerControls"/>
    <xsd:element name="Speakers" ma:index="4" nillable="true" ma:displayName="Speakers" ma:internalName="Speakers" ma:readOnly="false">
      <xsd:simpleType>
        <xsd:restriction base="dms:Note">
          <xsd:maxLength value="255"/>
        </xsd:restriction>
      </xsd:simpleType>
    </xsd:element>
    <xsd:element name="Day" ma:index="5" nillable="true" ma:displayName="Day" ma:internalName="Day" ma:readOnly="false">
      <xsd:simpleType>
        <xsd:restriction base="dms:Text">
          <xsd:maxLength value="255"/>
        </xsd:restriction>
      </xsd:simpleType>
    </xsd:element>
    <xsd:element name="Year" ma:index="6" nillable="true" ma:displayName="Year" ma:internalName="Year" ma:readOnly="false">
      <xsd:simpleType>
        <xsd:restriction base="dms:Text">
          <xsd:maxLength value="255"/>
        </xsd:restriction>
      </xsd:simpleType>
    </xsd:element>
    <xsd:element name="Section" ma:index="7" nillable="true" ma:displayName="Section" ma:internalName="Section" ma:readOnly="fals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Year xmlns="b47a5aad-adfb-4dac-9d3f-47090e67d565">2018</Year>
    <Day xmlns="b47a5aad-adfb-4dac-9d3f-47090e67d565">Wednesday</Day>
    <Speakers xmlns="b47a5aad-adfb-4dac-9d3f-47090e67d565">Brad Eldridge</Speakers>
    <Section xmlns="b47a5aad-adfb-4dac-9d3f-47090e67d565">Project Management</Section>
  </documentManagement>
</p:properties>
</file>

<file path=customXml/itemProps1.xml><?xml version="1.0" encoding="utf-8"?>
<ds:datastoreItem xmlns:ds="http://schemas.openxmlformats.org/officeDocument/2006/customXml" ds:itemID="{4CBD930B-D0F6-4071-945E-E5D979203436}"/>
</file>

<file path=customXml/itemProps2.xml><?xml version="1.0" encoding="utf-8"?>
<ds:datastoreItem xmlns:ds="http://schemas.openxmlformats.org/officeDocument/2006/customXml" ds:itemID="{26E72058-0C65-4EEF-860D-1F65A9FCF690}"/>
</file>

<file path=customXml/itemProps3.xml><?xml version="1.0" encoding="utf-8"?>
<ds:datastoreItem xmlns:ds="http://schemas.openxmlformats.org/officeDocument/2006/customXml" ds:itemID="{407EB6EE-9EB8-4169-8AD7-ED32894514EC}"/>
</file>

<file path=docProps/app.xml><?xml version="1.0" encoding="utf-8"?>
<Properties xmlns="http://schemas.openxmlformats.org/officeDocument/2006/extended-properties" xmlns:vt="http://schemas.openxmlformats.org/officeDocument/2006/docPropsVTypes">
  <Template>Facet</Template>
  <TotalTime>4662</TotalTime>
  <Words>1517</Words>
  <Application>Microsoft Office PowerPoint</Application>
  <PresentationFormat>On-screen Show (4:3)</PresentationFormat>
  <Paragraphs>183</Paragraphs>
  <Slides>13</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Georgia</vt:lpstr>
      <vt:lpstr>Trebuchet MS</vt:lpstr>
      <vt:lpstr>Wingdings</vt:lpstr>
      <vt:lpstr>Wingdings 3</vt:lpstr>
      <vt:lpstr>Facet</vt:lpstr>
      <vt:lpstr>SCOPE VALIDATION BRAD ELDRIDGE, KYTC</vt:lpstr>
      <vt:lpstr>Project Scoping</vt:lpstr>
      <vt:lpstr>Pitfall of Inadequate Scope</vt:lpstr>
      <vt:lpstr>Benefits of Project Scoping</vt:lpstr>
      <vt:lpstr>Steps to Validating Scope</vt:lpstr>
      <vt:lpstr>Project Data</vt:lpstr>
      <vt:lpstr>Pre-Design Meeting</vt:lpstr>
      <vt:lpstr>Purpose and Need Statement</vt:lpstr>
      <vt:lpstr>Purpose and Need Handbook</vt:lpstr>
      <vt:lpstr>Developing a Project Scope</vt:lpstr>
      <vt:lpstr>Results of Scope Validation</vt:lpstr>
      <vt:lpstr>PowerPoint Presentation</vt:lpstr>
      <vt:lpstr>Thank You</vt:lpstr>
    </vt:vector>
  </TitlesOfParts>
  <Company>COT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Smith, Alex A (KYTC)</dc:creator>
  <cp:lastModifiedBy>Design</cp:lastModifiedBy>
  <cp:revision>42</cp:revision>
  <cp:lastPrinted>2018-08-31T14:52:55Z</cp:lastPrinted>
  <dcterms:created xsi:type="dcterms:W3CDTF">2018-08-08T14:17:01Z</dcterms:created>
  <dcterms:modified xsi:type="dcterms:W3CDTF">2018-09-05T10:32:38Z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0x0101009E0F30E28F43D84881B1E447717B93F8</vt:lpwstr>
  </property>
</Properties>
</file>